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charts/colors1.xml" ContentType="application/vnd.ms-office.chartcolorstyl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80" r:id="rId1"/>
  </p:sldMasterIdLst>
  <p:notesMasterIdLst>
    <p:notesMasterId r:id="rId19"/>
  </p:notesMasterIdLst>
  <p:handoutMasterIdLst>
    <p:handoutMasterId r:id="rId20"/>
  </p:handoutMasterIdLst>
  <p:sldIdLst>
    <p:sldId id="397" r:id="rId2"/>
    <p:sldId id="416" r:id="rId3"/>
    <p:sldId id="398" r:id="rId4"/>
    <p:sldId id="399" r:id="rId5"/>
    <p:sldId id="423" r:id="rId6"/>
    <p:sldId id="400" r:id="rId7"/>
    <p:sldId id="412" r:id="rId8"/>
    <p:sldId id="401" r:id="rId9"/>
    <p:sldId id="403" r:id="rId10"/>
    <p:sldId id="424" r:id="rId11"/>
    <p:sldId id="426" r:id="rId12"/>
    <p:sldId id="406" r:id="rId13"/>
    <p:sldId id="418" r:id="rId14"/>
    <p:sldId id="419" r:id="rId15"/>
    <p:sldId id="404" r:id="rId16"/>
    <p:sldId id="407" r:id="rId17"/>
    <p:sldId id="421" r:id="rId18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6262"/>
    <a:srgbClr val="DBD9DE"/>
    <a:srgbClr val="ABADB1"/>
    <a:srgbClr val="3A36D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8" autoAdjust="0"/>
    <p:restoredTop sz="96144" autoAdjust="0"/>
  </p:normalViewPr>
  <p:slideViewPr>
    <p:cSldViewPr>
      <p:cViewPr varScale="1">
        <p:scale>
          <a:sx n="149" d="100"/>
          <a:sy n="149" d="100"/>
        </p:scale>
        <p:origin x="-534" y="-21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Лист1!$A$2:$A$12</c:f>
              <c:strCache>
                <c:ptCount val="11"/>
                <c:pt idx="0">
                  <c:v>РУССКИЙ ЯЗЫК </c:v>
                </c:pt>
                <c:pt idx="1">
                  <c:v>АНГЛИЙСКИЙ ЯЗЫК</c:v>
                </c:pt>
                <c:pt idx="2">
                  <c:v>ОБЩЕСТВОЗНАНИЕ</c:v>
                </c:pt>
                <c:pt idx="3">
                  <c:v>ИСТОРИЯ</c:v>
                </c:pt>
                <c:pt idx="4">
                  <c:v>ФИЗИКА </c:v>
                </c:pt>
                <c:pt idx="5">
                  <c:v>МАТЕМАТИКА </c:v>
                </c:pt>
                <c:pt idx="6">
                  <c:v>ЛИТЕРАТУРА</c:v>
                </c:pt>
                <c:pt idx="7">
                  <c:v>ИНФОРМАТИКА </c:v>
                </c:pt>
                <c:pt idx="8">
                  <c:v>ХИМИЯ </c:v>
                </c:pt>
                <c:pt idx="9">
                  <c:v>БИОЛОГИЯ</c:v>
                </c:pt>
                <c:pt idx="10">
                  <c:v>ГЕОГРАФИЯ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227</c:v>
                </c:pt>
                <c:pt idx="1">
                  <c:v>61</c:v>
                </c:pt>
                <c:pt idx="2">
                  <c:v>49</c:v>
                </c:pt>
                <c:pt idx="3">
                  <c:v>46</c:v>
                </c:pt>
                <c:pt idx="4">
                  <c:v>23</c:v>
                </c:pt>
                <c:pt idx="5">
                  <c:v>10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DD-46B3-A314-A29259EA05B5}"/>
            </c:ext>
          </c:extLst>
        </c:ser>
        <c:dLbls>
          <c:showVal val="1"/>
        </c:dLbls>
        <c:gapWidth val="182"/>
        <c:axId val="29752320"/>
        <c:axId val="29827840"/>
      </c:barChart>
      <c:catAx>
        <c:axId val="2975232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n-cs"/>
              </a:defRPr>
            </a:pPr>
            <a:endParaRPr lang="ru-RU"/>
          </a:p>
        </c:txPr>
        <c:crossAx val="29827840"/>
        <c:crosses val="autoZero"/>
        <c:auto val="1"/>
        <c:lblAlgn val="ctr"/>
        <c:lblOffset val="100"/>
      </c:catAx>
      <c:valAx>
        <c:axId val="298278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2975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EDB8F7B1-732E-48AD-90FD-D59B28DEA820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98B83755-54B7-454E-A59D-CE6D4BC926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3644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/>
          <a:lstStyle>
            <a:lvl1pPr algn="r">
              <a:defRPr sz="1200"/>
            </a:lvl1pPr>
          </a:lstStyle>
          <a:p>
            <a:fld id="{055AFD37-313A-4310-8520-47B9F461833A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8" tIns="45933" rIns="91868" bIns="4593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868" tIns="45933" rIns="91868" bIns="459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68" tIns="45933" rIns="91868" bIns="45933" rtlCol="0" anchor="b"/>
          <a:lstStyle>
            <a:lvl1pPr algn="r">
              <a:defRPr sz="1200"/>
            </a:lvl1pPr>
          </a:lstStyle>
          <a:p>
            <a:fld id="{0B21A603-811E-4343-867D-72CB3C7F86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2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9634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83929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704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765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2755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110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309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4931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833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5688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539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5085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58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179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398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1355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21A603-811E-4343-867D-72CB3C7F860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463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523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015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99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45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1794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171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5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5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14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7649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662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98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828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4454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59C2C-EDC4-4B1C-A400-ABA0364309C4}" type="datetimeFigureOut">
              <a:rPr lang="ru-RU" smtClean="0"/>
              <a:pPr/>
              <a:t>26.08.2020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88C02-F1F1-4D7F-B1F4-E123219161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445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5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microsoft.com/office/2007/relationships/hdphoto" Target="../media/hdphoto7.wdp"/><Relationship Id="rId5" Type="http://schemas.openxmlformats.org/officeDocument/2006/relationships/image" Target="../media/image53.jpeg"/><Relationship Id="rId10" Type="http://schemas.openxmlformats.org/officeDocument/2006/relationships/image" Target="../media/image57.png"/><Relationship Id="rId4" Type="http://schemas.microsoft.com/office/2007/relationships/hdphoto" Target="../media/hdphoto1.wdp"/><Relationship Id="rId9" Type="http://schemas.openxmlformats.org/officeDocument/2006/relationships/image" Target="../media/image56.pn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9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64.png"/><Relationship Id="rId5" Type="http://schemas.openxmlformats.org/officeDocument/2006/relationships/image" Target="../media/image48.png"/><Relationship Id="rId10" Type="http://schemas.openxmlformats.org/officeDocument/2006/relationships/image" Target="../media/image63.jpeg"/><Relationship Id="rId4" Type="http://schemas.openxmlformats.org/officeDocument/2006/relationships/image" Target="../media/image49.png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1.png"/><Relationship Id="rId7" Type="http://schemas.openxmlformats.org/officeDocument/2006/relationships/image" Target="../media/image6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png"/><Relationship Id="rId4" Type="http://schemas.microsoft.com/office/2007/relationships/hdphoto" Target="../media/hdphoto1.wdp"/><Relationship Id="rId9" Type="http://schemas.openxmlformats.org/officeDocument/2006/relationships/image" Target="../media/image6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microsoft.com/office/2007/relationships/hdphoto" Target="../media/hdphoto1.wdp"/><Relationship Id="rId9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1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microsoft.com/office/2007/relationships/hdphoto" Target="../media/hdphoto1.wdp"/><Relationship Id="rId9" Type="http://schemas.openxmlformats.org/officeDocument/2006/relationships/image" Target="../media/image7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1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5.png"/><Relationship Id="rId4" Type="http://schemas.microsoft.com/office/2007/relationships/hdphoto" Target="../media/hdphoto1.wdp"/><Relationship Id="rId9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jpeg"/><Relationship Id="rId3" Type="http://schemas.openxmlformats.org/officeDocument/2006/relationships/image" Target="../media/image1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11" Type="http://schemas.openxmlformats.org/officeDocument/2006/relationships/image" Target="../media/image88.png"/><Relationship Id="rId5" Type="http://schemas.openxmlformats.org/officeDocument/2006/relationships/image" Target="../media/image75.png"/><Relationship Id="rId10" Type="http://schemas.openxmlformats.org/officeDocument/2006/relationships/image" Target="../media/image87.png"/><Relationship Id="rId4" Type="http://schemas.microsoft.com/office/2007/relationships/hdphoto" Target="../media/hdphoto1.wdp"/><Relationship Id="rId9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3" Type="http://schemas.openxmlformats.org/officeDocument/2006/relationships/image" Target="../media/image89.png"/><Relationship Id="rId7" Type="http://schemas.openxmlformats.org/officeDocument/2006/relationships/image" Target="../media/image9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microsoft.com/office/2007/relationships/hdphoto" Target="../media/hdphoto8.wdp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0" Type="http://schemas.openxmlformats.org/officeDocument/2006/relationships/chart" Target="../charts/chart1.xml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4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5" Type="http://schemas.openxmlformats.org/officeDocument/2006/relationships/image" Target="../media/image18.png"/><Relationship Id="rId10" Type="http://schemas.openxmlformats.org/officeDocument/2006/relationships/image" Target="../media/image25.jpeg"/><Relationship Id="rId4" Type="http://schemas.microsoft.com/office/2007/relationships/hdphoto" Target="../media/hdphoto1.wdp"/><Relationship Id="rId9" Type="http://schemas.openxmlformats.org/officeDocument/2006/relationships/image" Target="../media/image24.jpe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19.png"/><Relationship Id="rId4" Type="http://schemas.openxmlformats.org/officeDocument/2006/relationships/image" Target="../media/image31.jpe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39.jpeg"/><Relationship Id="rId4" Type="http://schemas.microsoft.com/office/2007/relationships/hdphoto" Target="../media/hdphoto1.wdp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29.png"/><Relationship Id="rId5" Type="http://schemas.openxmlformats.org/officeDocument/2006/relationships/image" Target="../media/image35.png"/><Relationship Id="rId10" Type="http://schemas.openxmlformats.org/officeDocument/2006/relationships/image" Target="../media/image44.png"/><Relationship Id="rId4" Type="http://schemas.microsoft.com/office/2007/relationships/hdphoto" Target="../media/hdphoto1.wdp"/><Relationship Id="rId9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48.png"/><Relationship Id="rId4" Type="http://schemas.microsoft.com/office/2007/relationships/hdphoto" Target="../media/hdphoto1.wdp"/><Relationship Id="rId9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9724"/>
            <a:ext cx="8939024" cy="50595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097" y="899359"/>
            <a:ext cx="285009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ПЕРЕХОД НА ОНЛАЙН-ОБУЧЕНИЕ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4918" y="1181003"/>
            <a:ext cx="2619939" cy="600164"/>
          </a:xfrm>
          <a:prstGeom prst="rect">
            <a:avLst/>
          </a:prstGeom>
          <a:noFill/>
          <a:ln>
            <a:solidFill>
              <a:schemeClr val="tx2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СОЗДАНО БОЛЕЕ 80 ЦИФРОВЫХ ОБРАЗОВАТЕЛЬНЫХ РЕСУРСОВ, ЗАПИСАНЫ ВИДЕОУРОКИ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37720" y="1937108"/>
            <a:ext cx="2078169" cy="600164"/>
          </a:xfrm>
          <a:prstGeom prst="rect">
            <a:avLst/>
          </a:prstGeom>
          <a:noFill/>
          <a:ln>
            <a:solidFill>
              <a:schemeClr val="tx2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РАЗРАБОТАНА ЗАНИМАТЕЛЬНАЯ ТЕТРАДЬ В 3-Х ЧАСТЯХ «Я САМ»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4736" y="2648622"/>
            <a:ext cx="2329846" cy="600164"/>
          </a:xfrm>
          <a:prstGeom prst="rect">
            <a:avLst/>
          </a:prstGeom>
          <a:noFill/>
          <a:ln>
            <a:solidFill>
              <a:schemeClr val="tx2"/>
            </a:solidFill>
            <a:prstDash val="lgDashDotDot"/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lvl="0" algn="ctr">
              <a:defRPr sz="110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defRPr>
            </a:lvl1pPr>
          </a:lstStyle>
          <a:p>
            <a:pPr algn="r"/>
            <a:r>
              <a:rPr lang="ru-RU" dirty="0"/>
              <a:t>            ЗАПУЩЕН СОВМЕСТНЫЙ </a:t>
            </a:r>
          </a:p>
          <a:p>
            <a:pPr algn="r"/>
            <a:r>
              <a:rPr lang="ru-RU" dirty="0"/>
              <a:t>ТЕЛЕПРОЕКТ </a:t>
            </a:r>
          </a:p>
          <a:p>
            <a:pPr algn="r"/>
            <a:r>
              <a:rPr lang="ru-RU" dirty="0"/>
              <a:t>«ШКОЛА НА ДОМ»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926531" y="983132"/>
            <a:ext cx="4821933" cy="769441"/>
          </a:xfrm>
          <a:prstGeom prst="rect">
            <a:avLst/>
          </a:prstGeom>
          <a:noFill/>
          <a:ln>
            <a:solidFill>
              <a:schemeClr val="tx2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ЛУЧШИМИ В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ОРГАНИЗАЦИИ ДИСТАНЦИОННОГО ОБУЧЕНИЯ НАЗВАНЫ  </a:t>
            </a:r>
          </a:p>
          <a:p>
            <a:pPr lvl="0"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ЛИЦЕЙ ИННОВАЦИОННЫХ ТЕХНОЛОГИЙ, </a:t>
            </a:r>
          </a:p>
          <a:p>
            <a:pPr lvl="0"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ШКОЛЫ №№ 10, 12, 39, 77, 80 С УИОП, МАТЕМАТИЧЕСКИЙ ЛИЦЕЙ, ГИМНАЗИИ № 6 И ЭКОНОМИЧЕСКАЯ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23171" y="1833498"/>
            <a:ext cx="4753285" cy="1954381"/>
          </a:xfrm>
          <a:prstGeom prst="rect">
            <a:avLst/>
          </a:prstGeom>
          <a:noFill/>
          <a:ln>
            <a:solidFill>
              <a:srgbClr val="626262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110 ПЕДАГОГОВ ИЗ 31 ШКОЛЫ И 5 УЧРЕЖДЕНИЙ ДОПОЛНИТЕЛЬНОГО ОБРАЗОВАНИЯ ПРИНЯЛИ УЧАСТИЕ В ПРОЕКТЕ:</a:t>
            </a:r>
          </a:p>
          <a:p>
            <a:pPr lvl="0" algn="just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ЛИЦЕИ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«АКАДЕМИЧЕСКИЙ», «ЗВЁЗДНЫЙ», «СТУПЕНИ», «РИТМ», «ВЕКТОР», «ВОЕННО-МОРСКОЙ», ИННОВАЦИОННЫХ ТЕХНОЛОГИЙ</a:t>
            </a:r>
          </a:p>
          <a:p>
            <a:pPr lvl="0" algn="just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ГИМНАЗИИ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№№ 4, 5, 6, 7, 8</a:t>
            </a:r>
          </a:p>
          <a:p>
            <a:pPr lvl="0" algn="just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ШКОЛЫ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№№ 80 С УИОП, «ОТКРЫТИЕ», 1 ИМ. ГЕРОЯ СОВЕТСКОГО СОЮЗА В.П. ЧКАЛОВА, 77, КАДЕТСКАЯ № 1 ИМЕНИ Ф.Ф. УШАКОВА, 12, 29, 30, 32, 33, 43, 46, 68, 87</a:t>
            </a:r>
          </a:p>
          <a:p>
            <a:pPr lvl="0" algn="just"/>
            <a:r>
              <a:rPr lang="ru-RU" sz="11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УЧРЕЖДЕНИЯ ДОПОЛНИТЕЛЬНОГО </a:t>
            </a:r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ОБРАЗОВАНИЯ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«ДТДИМ «СЕВЕРНОЕ СИЯНИЕ», «НАРОДНЫЕ РЕМЁСЛА», ДДТ «МАЛЕНЬКИЙ ПРИНЦ», ДЮЦ «ВОСХОЖДЕНИЕ», «ДЭБЦ»</a:t>
            </a:r>
          </a:p>
        </p:txBody>
      </p:sp>
      <p:sp>
        <p:nvSpPr>
          <p:cNvPr id="50" name="Выгнутая вверх стрелка 49"/>
          <p:cNvSpPr/>
          <p:nvPr/>
        </p:nvSpPr>
        <p:spPr>
          <a:xfrm>
            <a:off x="6337209" y="454706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3014753" y="1052828"/>
            <a:ext cx="830895" cy="780670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20" descr="Компьютер | Бесплатно значок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460" y="651785"/>
            <a:ext cx="313591" cy="2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В Николаеве открылся Всеукраинский семинар по развитию авторских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84000"/>
                    </a14:imgEffect>
                    <a14:imgEffect>
                      <a14:brightnessContrast bright="-1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93526" y="130038"/>
            <a:ext cx="1612869" cy="80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8714" y="345381"/>
            <a:ext cx="40334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ТРАНСФОРМАЦИЯ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60635"/>
            <a:ext cx="588151" cy="5881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3543" y="3621206"/>
            <a:ext cx="1620800" cy="518096"/>
          </a:xfrm>
          <a:prstGeom prst="ellipse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725" y="4216512"/>
            <a:ext cx="840218" cy="126746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 rot="733014">
            <a:off x="623280" y="3311111"/>
            <a:ext cx="3072147" cy="1748554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89767" y="4406041"/>
            <a:ext cx="603510" cy="6035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7777" y="3821222"/>
            <a:ext cx="1303373" cy="623757"/>
          </a:xfrm>
          <a:prstGeom prst="ellipse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14712" y="4200225"/>
            <a:ext cx="2013471" cy="26161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ПОПУЛЯРНЫЕ СЕРВИСЫ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518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458" y="0"/>
            <a:ext cx="9330458" cy="5143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685" y="935497"/>
            <a:ext cx="821075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МУНИЦИПАЛЬНЫХ ОБРАЗОВАТЕЛЬНЫХ УЧРЕЖДЕНИЯХ ГОРОДА РАБОТАЮТ 243 ПЕДАГОГА, ИМЕЮЩИХ СТАТУС МОЛОДОГО СПЕЦИАЛИСТА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1531907"/>
            <a:ext cx="333866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ГОРОДСКОЙ КОНКУРС МОЛОДЫХ ПЕДАГОГОВ «ШАГ ВПЕРЁД» - 33 ПЕДАГОГА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95936" y="3199926"/>
            <a:ext cx="327259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РЕАЛИЗУЕТСЯ ПРАКТИКА ЗАКРЕПЛЕНИЯ ЗА МОЛОДЫМИ ПЕДАГОГАМИ ОПЫТНЫХ ПЕДАГОГОВ-НАСТАВНИКОВ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95936" y="1427766"/>
            <a:ext cx="491933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ГОРОДСКОЙ КОНКУРС«ЛУЧШИЙ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ПЕДАГОГ-НАСТАВНИК»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- 10 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ПЕДАГОГОВ-НАСТАВНИКОВ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26800" y="1953019"/>
            <a:ext cx="36996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ВТОРАЯ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КРАЕВАЯ ОЛИМПИАДА ПЕДАГОГОВ-НАСТАВНИКОВ «2 ТТ: ОТ ТРАДИЦИЙ К ТРЕНДАМ» -  4 ПЕДАГОГА ИЗ ШКОЛ №№ 35, 76, ЛИЦЕЯ «СТУПЕНИ» - ДИПЛОМЫ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II СТЕПЕНИ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 III СТЕПЕНИ, ЗАНЕСЕНЫ В ГАЛЕРЕЮ «ПОЧЁТНЫХ НАСТАВНИКОВ ХАБАРОВСКОГО КРАЯ»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50429" y="4016448"/>
            <a:ext cx="655824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ПРЕДОСТАВЛЕНИЕ АДМИНИСТРАЦИЕЙ ГОРОДА ПЕДАГОГИЧЕСКИМ РАБОТНИКАМ СЛУЖЕБНОГО ЖИЛЬЯ - В 2019 ГОДУ ВРУЧЕНО 8 КЛЮЧЕЙ ОТ КВАРТИР</a:t>
            </a:r>
            <a:endParaRPr lang="ru-RU" sz="12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8525116" y="2055149"/>
            <a:ext cx="209635" cy="15140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Стрелка вправо 35"/>
          <p:cNvSpPr/>
          <p:nvPr/>
        </p:nvSpPr>
        <p:spPr>
          <a:xfrm rot="5400000">
            <a:off x="7906575" y="3148010"/>
            <a:ext cx="293868" cy="317162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Стрелка вправо 36"/>
          <p:cNvSpPr/>
          <p:nvPr/>
        </p:nvSpPr>
        <p:spPr>
          <a:xfrm rot="5400000">
            <a:off x="7177124" y="3680171"/>
            <a:ext cx="323441" cy="34911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 rot="5400000">
            <a:off x="3662015" y="2004282"/>
            <a:ext cx="297933" cy="2316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74402" y="2078728"/>
            <a:ext cx="1872208" cy="1779662"/>
          </a:xfrm>
          <a:prstGeom prst="ellipse">
            <a:avLst/>
          </a:prstGeom>
          <a:noFill/>
          <a:ln w="9525">
            <a:solidFill>
              <a:schemeClr val="bg1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173666" y="2222739"/>
            <a:ext cx="1251740" cy="1156233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1125120" y="2681553"/>
            <a:ext cx="1212295" cy="1124572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3387434" y="1560713"/>
            <a:ext cx="423548" cy="24702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2" name="Picture 4" descr="Региональный конкурс профессионального мастерства «Наставник ...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rightnessContrast bright="-29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7867" y="2052953"/>
            <a:ext cx="391923" cy="39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eer Mentors Icon Clipart - Full Size Clipart (#1656617) - PinClipart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3383" y="2395426"/>
            <a:ext cx="436529" cy="43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fi-icon-mentoring – Reproductive Health Network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-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960" y="3273111"/>
            <a:ext cx="515255" cy="51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25120" y="216829"/>
            <a:ext cx="7059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КОНКУРЕНТОСПОСОБНОСТЬ  ИННОВАЦИОННОЙ ЭКОНОМИКИ ОПРЕДЕЛЯЕТСЯ КАЧЕСТВОМ ПРОФЕССИОНАЛЬНЫХ КАДРОВ</a:t>
            </a:r>
          </a:p>
        </p:txBody>
      </p:sp>
      <p:pic>
        <p:nvPicPr>
          <p:cNvPr id="33" name="Picture 6" descr="Seminar png 5 » PNG Imag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4" y="-105152"/>
            <a:ext cx="1006191" cy="11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67160" y="1807738"/>
            <a:ext cx="1390008" cy="12497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83619" y="914003"/>
            <a:ext cx="8583912" cy="18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235875" y="1358260"/>
            <a:ext cx="8679399" cy="53479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15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793" cy="5244043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79244" y="56001"/>
            <a:ext cx="7059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КОНКУРЕНТОСПОСОБНОСТЬ  ИННОВАЦИОННОЙ ЭКОНОМИКИ ОПРЕДЕЛЯЕТСЯ КАЧЕСТВОМ ПРОФЕССИОНАЛЬНЫХ КАДРОВ</a:t>
            </a:r>
          </a:p>
        </p:txBody>
      </p:sp>
      <p:pic>
        <p:nvPicPr>
          <p:cNvPr id="33" name="Picture 6" descr="Seminar png 5 » PNG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24" y="-105152"/>
            <a:ext cx="1006191" cy="11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3619" y="914003"/>
            <a:ext cx="8583912" cy="18290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621671" y="2847155"/>
            <a:ext cx="8395757" cy="13771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33156" y="2823077"/>
            <a:ext cx="8833252" cy="2352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ИЗУЧИТЬ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ВОЗМОЖНОСТЬ ГРАНТОВОЙ ПОДДЕРЖКИ ЛИДЕРСКИХ ПРОЕКТОВ, ИННОВАЦИЙ И ИНИЦИАТИВ УЧИТЕЛЕЙ, ВОСПИТАТЕЛЕЙ ОБРАЗОВАТЕЛЬНЫХ УЧРЕЖДЕНИЙ.  ПРЕДУСМОТРЕТЬ СИСТЕМУ  ВОЗНАГРАЖДЕНИЯ И СТИМУЛИРОВАНИЯ  УЧИТЕЛЕЙ, ВОВЛЕЧЁННЫХ В СОЗДАНИЕ НОВЫХ МЕТОДИЧЕСКИХ ЭЛЕМЕНТОВ ЦИФРОВОЙ ОБРАЗОВАТЕЛЬНОЙ СРЕДЫ И ЦИФРОВЫХ ОБРАЗОВАТЕЛЬНЫХ ПРОДУКТОВ.</a:t>
            </a:r>
          </a:p>
          <a:p>
            <a:pPr marL="171450" indent="-17145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ОБЕСПЕЧИТЬ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УЧАСТИЕ УПРАВЛЕНЧЕСКИХ КОМАНД ОБЩЕОБРАЗОВАТЕЛЬНЫХ УЧРЕЖДЕНИЙ В ОБУЧЕНИИ ПО ОБРАЗОВАТЕЛЬНОЙ ПРОГРАММЕ ПОВЫШЕНИЯ КВАЛИФИКАЦИИ РУКОВОДИТЕЛЕЙ ПО ВОПРОСАМ ЦИФРОВИЗАЦИИ СИСТЕМЫ ОБРАЗОВАНИЯ.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ИНИЦИИРОВАТЬ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РАМКАХ РАЗВИТИЯ ИНСТИТУТА НАСТАВНИЧЕСТВА СОЗДАНИЕ СИСТЕМЫ ПОСТДИПЛОМНОГО МЕТОДИЧЕСКОГО СОПРОВОЖДЕНИЯ МОЛОДЫХ ПЕДАГОГОВ И ОРГАНИЗАЦИЮ СТАЖИРОВОК МОЛОДЫХ ПЕДАГОГОВ В ЛУЧШИХ ОБРАЗОВАТЕЛЬНЫХ УЧРЕЖДЕНИЯХ.</a:t>
            </a:r>
          </a:p>
          <a:p>
            <a:pPr marL="171450" indent="-1714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ПРОДОЛЖИТЬ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РАЗВИТИЕ СИСТЕМЫ СОТРУДНИЧЕСТВА С РУКОВОДИТЕЛЯМИ ОБРАЗОВАТЕЛЬНЫХ ОРГАНИЗАЦИЙ ДРУГИХ РЕГИОНОВ В ЦЕЛЯХ ПОВЫШЕНИЯ КАЧЕСТВА ОБРАЗОВАТЕЛЬНОГО ПРОЦЕССА.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43044" y="1983642"/>
            <a:ext cx="883997" cy="883997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7817563" y="56043"/>
            <a:ext cx="907149" cy="89999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949598" y="956411"/>
            <a:ext cx="608338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АБСОЛЮТНЫЙ ПОБЕДИТЕЛЬ ГОРОДСКОГО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КОНКУРСА «ПЕДАГОГИЧЕСКИЙ ЗВЕЗДОПАД»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МОРОЗОВ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ДМИТРИЙ ВЛАДИМИРОВИЧ, УЧИТЕЛЬ ИСТОРИИ И ОБЩЕСТВОЗНАНИЯ ШКОЛЫ № 38</a:t>
            </a:r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80459" y="965643"/>
            <a:ext cx="769139" cy="673269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8371926" y="964885"/>
            <a:ext cx="628499" cy="63033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11074" y="1469896"/>
            <a:ext cx="779142" cy="775600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922663" y="1415482"/>
            <a:ext cx="846584" cy="568160"/>
          </a:xfrm>
          <a:prstGeom prst="ellipse">
            <a:avLst/>
          </a:prstGeom>
          <a:blipFill>
            <a:blip r:embed="rId11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116775" y="1315666"/>
            <a:ext cx="656786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ФИНАЛИСТ ПРОФЕССИОНАЛЬНОГО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КОНКУРСА «УЧИТЕЛЬ БУДУЩЕГО»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КОМАНДА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ШКОЛЫ № 87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62307" y="1640930"/>
            <a:ext cx="608338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ДВА ПЕДАГОГА ИЗ КАДЕТСКОЙ ШКОЛЫ № 1 ИМ. Ф.Ф. УШАКОВА И ГИМНАЗИИ № 5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– ПОБЕДИТЕЛИ КОНКУРСА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 ПРИСУЖДЕНИЕ ПРЕМИИ ЛУЧШИМ УЧИТЕЛЯМ ЗА ДОСТИЖЕНИЯ В ПЕДАГОГИЧЕСКОЙ ДЕЯТЕЛЬНОСТИ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83997" y="2185114"/>
            <a:ext cx="608338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АБСОЛЮТНЫЙ ПОБЕДИТЕЛЬ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МЕЖДУНАРОДНОЙ ПРОСВЕТИТЕЛЬСКОЙ АКЦИИ «ПУШКИНСКИЙ ДИКТАНТ»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УЧИТЕЛЬ РУССКОГО ЯЗЫКА И ЛИТЕРАТУРЫ «ПРАВОВОГО ЛИЦЕЯ ИМ. СЕРГЕЯ НИКОНЕНКО» ИРИНА ОЛЕГОВНА ЗАЛИВИНА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9782" y="2484708"/>
            <a:ext cx="377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ЗАДАЧИ НА 2020/2021 УЧЕБНЫЙ ГОД:</a:t>
            </a:r>
          </a:p>
        </p:txBody>
      </p:sp>
    </p:spTree>
    <p:extLst>
      <p:ext uri="{BB962C8B-B14F-4D97-AF65-F5344CB8AC3E}">
        <p14:creationId xmlns:p14="http://schemas.microsoft.com/office/powerpoint/2010/main" xmlns="" val="1098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3791"/>
            <a:ext cx="9144000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0700" y="103482"/>
            <a:ext cx="6480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ОБНОВЛЕНИЕ ВОСПИТАТЕЛЬНОЙ СИСТЕМЫ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AutoShape 4" descr="МАУ &quot;Центр развития образования&quot; » Хабаровск. НАШ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85397" y="1053735"/>
            <a:ext cx="978271" cy="924854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9525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2243184" y="2074339"/>
            <a:ext cx="5641184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ПОБЕДИТЕЛИ АКЦИИ «ДОРОГАМИ ВОИНСКОЙ СЛАВЫ» - УЧАЩИЕСЯ ШКОЛ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№№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11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29, 49,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85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ДЮЦ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«ПОИСК», «АКАДЕМИЧЕСКОГО ЛИЦЕЯ», ЦЭВД «ОТРАДА»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461747" y="2050820"/>
            <a:ext cx="978271" cy="9248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243184" y="1060165"/>
            <a:ext cx="5641184" cy="83099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БОЛЕЕ 50 ТЫСЯЧ ШКОЛЬНИКОВ, РОДИТЕЛЕЙ, ПЕДАГОГОВ, ПРЕДСТАВИТЕЛЕЙ ОБЩЕСТВЕННЫХ ОРГАНИЗАЦИЙ ПРИНИМАЮТ УЧАСТИЕ В МЕРОПРИЯТИЯХ ГОРОДСКОГО СМОТРА-КОНКУРСА ПАТРИОТИЧЕСКОЙ РАБОТЫ «ВО СЛАВУ ОТЦОВ И ОТЕЧЕСТВА!»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36518" y="2865133"/>
            <a:ext cx="5664901" cy="1015663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ВПЕРВЫЕ ПРОВЕДЕН ГОРОДСКОЙ КОНКУРС ТВОРЧЕСКИХ РАБОТ «ХАБАРОВЧАНЕ ВЕЛИКОЙ ПОБЕДЫ».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ПОБЕДИТЕЛЯМИ КОНКУРСА НАЗВАНЫ ШКОЛЬНИКИ ИЗ ДДТ «МАЛЕНЬКИЙ ПРИНЦ», ШКОЛ №№ 19, 29; 30, 70, 72, ГИМНАЗИИ № 8, «ПОЛИТЕХНИЧЕСКОГО ЛИЦЕЯ», «ВОЕННО-МОРСКОГО ЛИЦЕЯ ИМ. АДМИРАЛА ФЛОТА Н.Д. СЕРГЕЕВА»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1189835" y="2951029"/>
            <a:ext cx="978271" cy="92485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9525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43184" y="4056720"/>
            <a:ext cx="5658235" cy="7294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ДИПЛОМАМИ КОНКУРСОВ ВСЕРОССИЙСКОГО УРОВНЯ, ПРИУРОЧЕННЫХ К 75-ЛЕТИЮ ПОБЕДЫ, НАГРАЖДЕНЫ ЦЕНТР ДЕТСКОГО ТВОРЧЕСТВА «ГАРМОНИЯ» И ШКОЛА  № 26.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412" y="3795713"/>
            <a:ext cx="972356" cy="9723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339752" y="627534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СИСТЕМА ПАТРИОТИЧЕСКОГО, ГРАЖДАНСКОГО 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 ДУХОВНО-НРАВСТВЕННОГО ВОСПИТАНИЯ</a:t>
            </a:r>
          </a:p>
          <a:p>
            <a:endParaRPr lang="ru-RU" sz="14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8119" y="56598"/>
            <a:ext cx="1089873" cy="10932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7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531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МАУ &quot;Центр развития образования&quot; » Хабаровск. НАШ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6265235" y="2007831"/>
            <a:ext cx="2664296" cy="76944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РОЖДЕСТВЕНСКИЕ ЧТЕНИЯ, КИРИЛЛО-МЕФОДИЕВСКИЕ ЧТЕНИЯ, ЭКСКУРСИИ В МУЗЕИ И ПРАВОСЛАВНЫЕ ХРАМЫ ГОРОДА 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1619" y="3294273"/>
            <a:ext cx="883997" cy="883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4103" y="933836"/>
            <a:ext cx="1110733" cy="99582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30811" y="3946572"/>
            <a:ext cx="6192688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1.ОБЕСПЕЧЕНИЕ КОРРЕКТИРОВКИ ПРОГРАММ ВОСПИТАНИЯ ОБРАЗОВАТЕЛЬНЫХ ОРГАНИЗАЦИЙ С УЧЕТОМ ПОЛОЖЕНИЙ РЕГИОНАЛЬНОЙ ПРОГРАММЫ ВОСПИТАНИЯ.</a:t>
            </a:r>
          </a:p>
          <a:p>
            <a:pPr indent="450215" algn="just">
              <a:lnSpc>
                <a:spcPct val="115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2.ПОВЫШЕНИЕ КАЧЕСТВА ФУНКЦИОНИРОВАНИЯ ШКОЛЬНЫХ ПСИХОЛОГИЧЕСКИХ СЛУЖБ, ОБНОВЛЕНИЕ ФОРМ ВЗАИМОДЕЙСТВИЯ С РОДИТЕЛЯМИ.</a:t>
            </a:r>
          </a:p>
          <a:p>
            <a:pPr indent="449580" algn="just">
              <a:lnSpc>
                <a:spcPct val="115000"/>
              </a:lnSpc>
            </a:pP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93644" y="289733"/>
            <a:ext cx="6480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МЕРОПРИЯТИЯ ДУХОВНО – НРАВСТВЕННОЙ НАПРАВЛЕННОСТИ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58" y="1182084"/>
            <a:ext cx="3023687" cy="923330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КОНКУРС ТВОРЧЕСКИХ РАБОТ, ПОСВЯЩЁННЫЙ ДНЯМ СЛАВЯНСКОЙ ПИСЬМЕННОСТИ 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КУЛЬТУРЫ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501855" y="1724879"/>
            <a:ext cx="2664296" cy="110799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ГОРОДСКАЯ НАУЧНО-ПРАКТИЧЕСКАЯ КОНФЕРЕНЦИЯ «ИССЛЕДОВАТЕЛЬСКАЯ ДЕЯТЕЛЬНОСТЬ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»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3570" y="1752627"/>
            <a:ext cx="1264500" cy="94321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72254" y="766881"/>
            <a:ext cx="1145514" cy="984308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283468" y="2888478"/>
            <a:ext cx="7248972" cy="646331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 БАЗЕ 3 ШКОЛ И 2 УЧРЕЖДЕНИЙ ДОПОЛНИТЕЛЬНОГО ОБРАЗОВАНИЯ ФУНКЦИОНИРУЕТ КРАЕВОЙ ИННОВАЦИОННЫЙ КОМПЛЕКС «ФОРМИРОВАНИЕ ЯЗЫКОВОЙ КУЛЬТУРЫ ЛИЧНОСТИ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ОБУЧАЮЩЕГОСЯ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ПОЛИЭТНИЧЕСКОЙ ОБРАЗОВАТЕЛЬНОЙ СРЕДЕ»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8798" y="50962"/>
            <a:ext cx="1091279" cy="10973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93808" y="3555752"/>
            <a:ext cx="377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ЗАДАЧИ НА 2020/2021 УЧЕБНЫЙ ГОД:</a:t>
            </a:r>
          </a:p>
        </p:txBody>
      </p:sp>
    </p:spTree>
    <p:extLst>
      <p:ext uri="{BB962C8B-B14F-4D97-AF65-F5344CB8AC3E}">
        <p14:creationId xmlns:p14="http://schemas.microsoft.com/office/powerpoint/2010/main" xmlns="" val="380432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604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22166" y="220011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ОБЕСПЕЧЕНИЕ ВОЗМОЖНОСТЕЙ ДЛЯ САМОРЕАЛИЗАЦИИ И РАЗВИТИЯ ТАЛАНТОВ ДЕТЕЙ</a:t>
            </a:r>
          </a:p>
        </p:txBody>
      </p:sp>
      <p:pic>
        <p:nvPicPr>
          <p:cNvPr id="8194" name="Picture 2" descr="Психолого-педагогическое сопровождение одаренных, талантливых 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693" y="81165"/>
            <a:ext cx="945010" cy="7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1227371" y="891803"/>
            <a:ext cx="346543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15498" y="891803"/>
            <a:ext cx="336987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2473366" y="955075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9679" y="1118298"/>
            <a:ext cx="5498515" cy="1015663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 ИТОГАМ XII МЕЖДУНАРОДНОГО СМОТРА-КОНКУРСА ГОРОДСКИХ ПРАКТИК ГОРОДОВ СНГ И ЕАЭС «ГОРОД, ГДЕ ХОЧЕТСЯ ЖИТЬ» ОДЕРЖАНА ПОБЕДА МУНИЦИПАЛЬНОЙ ПРАКТИКОЙ ОТРАСЛИ «ОБРАЗОВАНИЕ» «УЧАСТИЕ ХАБАРОВСКИХ ШКОЛЬНИКОВ В МЕЖДУНАРОДНОМ ПУШКИНСКОМ ПРОЕКТЕ»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945768" y="994857"/>
            <a:ext cx="1439035" cy="1322236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3175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237065" y="2450744"/>
            <a:ext cx="5498515" cy="64633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2019 -2020 УЧЕБНОМ ГОДУ БОЛЕЕ 1000 ШКОЛЬНИКОВ 6-11 КЛАССОВ ИЗ 34 ОБЩЕОБРАЗОВАТЕЛЬНЫХ УЧРЕЖДЕНИЙ ГОРОДА ХАБАРОВСКА СТАЛИ УЧАСТНИКАМИ ПРОЕКТА «БИЛЕТ В БУДУЩЕЕ».</a:t>
            </a:r>
          </a:p>
        </p:txBody>
      </p:sp>
      <p:sp>
        <p:nvSpPr>
          <p:cNvPr id="20" name="Овал 19"/>
          <p:cNvSpPr/>
          <p:nvPr/>
        </p:nvSpPr>
        <p:spPr>
          <a:xfrm>
            <a:off x="7017216" y="2218787"/>
            <a:ext cx="1149260" cy="1110244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3175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Трофей кубок силуэт | Бесплатно значок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398" y="1118298"/>
            <a:ext cx="245686" cy="24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30514" y="3323651"/>
            <a:ext cx="4917950" cy="941796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АГЕНТСТВО СТРАТЕГИЧЕСКИХ ИНИЦИАТИВ «СМАРТЕКА» - РАЗМЕЩЁН ПРОЕКТ «ФЕСТИВАЛЬ СОЦИАЛЬНО-ЭКОНОМИЧЕСКИХ ПРОЕКТОВ УЧАЩИХСЯ ОБРАЗОВАТЕЛЬНЫХ УЧРЕЖДЕНИЙ «ХАБАРОВСК. НАШ»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/>
          <a:srcRect t="20523" r="-45463" b="24999"/>
          <a:stretch/>
        </p:blipFill>
        <p:spPr>
          <a:xfrm>
            <a:off x="1533077" y="3084549"/>
            <a:ext cx="2852370" cy="118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83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94547" y="109561"/>
            <a:ext cx="66676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ОБЕСПЕЧЕНИЕ ВОЗМОЖНОСТЕЙ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ДЛЯ САМОРЕАЛИЗАЦИИ И РАЗВИТИЯ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ТАЛАНТОВ ДЕТЕЙ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8194" name="Picture 2" descr="Психолого-педагогическое сопровождение одаренных, талантливых 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23" y="65442"/>
            <a:ext cx="945010" cy="7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552733" y="876963"/>
            <a:ext cx="2758616" cy="883251"/>
          </a:xfrm>
          <a:prstGeom prst="rightArrow">
            <a:avLst>
              <a:gd name="adj1" fmla="val 78029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ВСЕРОССИЙСКИЙ КОНКУРС НАУЧНО-ТЕХНОЛОГИЧЕСКИХ ПРОЕКТОВ «БОЛЬШИЕ ВЫЗОВЫ»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63067" y="610157"/>
            <a:ext cx="3941381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РАБОТЫ УЧАЩИХСЯ ШКОЛЫ № 12, ЛИЦЕЯ ИННОВАЦИОННЫХ ТЕХНОЛОГИЙ РЕКОМЕНДОВАНЫ НА ОЧНУЮ СМЕНУ  «БОЛЬШИЕ ВЫЗОВЫ» Г. СОЧИ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1626831" y="1909580"/>
            <a:ext cx="2758616" cy="883251"/>
          </a:xfrm>
          <a:prstGeom prst="rightArrow">
            <a:avLst>
              <a:gd name="adj1" fmla="val 78029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ВСЕРОССИЙСКАЯ ОЛИМПИАДА ШКОЛЬНИКОВ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18347" y="969285"/>
            <a:ext cx="768138" cy="716175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6" name="Picture 4" descr="Всероссийская олимпиада школьников | Муниципальное казенное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875" y="1928395"/>
            <a:ext cx="807477" cy="80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682736" y="1371528"/>
            <a:ext cx="4281751" cy="1754326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ШКОЛЬНЫЙ  ЭТАП – 19 612 УЧАЩИХСЯ,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МУНИЦИПАЛЬНЫЙ ЭТАП – 1 461 УЧАЩИЙСЯ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РЕГИОНАЛЬНЫЙ ЭТАП ОЛИМПИАДЫ – 119  ПОБЕДИТЕЛЕЙ И ПРИЗЕРОВ</a:t>
            </a:r>
          </a:p>
          <a:p>
            <a:pPr lvl="0"/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ЗАКЛЮЧИТЕЛЬНЫЙ ЭТАП -   6 ХАБАРОВСКИХ ШКОЛЬНИКОВ СТАЛИ ПРИЗЁРАМИ  ПО РУССКОМУ, ФРАНЦУЗСКОМУ И АНГЛИЙСКОМУ ЯЗЫКАМ, ИСТОРИИ, ИНФОРМАТИКЕ, ФИЗИЧЕСКОЙ КУЛЬТУРЕ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>
            <a:off x="1635126" y="2886067"/>
            <a:ext cx="2758616" cy="883251"/>
          </a:xfrm>
          <a:prstGeom prst="rightArrow">
            <a:avLst>
              <a:gd name="adj1" fmla="val 78029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ГОРОДСКАЯ МЕЖДИСЦИПЛИНАРНАЯ НАУЧНО-ПРАКТИЧЕСКАЯ КОНФЕРЕНЦИЯ «ШАГ В НАУКУ»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611124" y="2997343"/>
            <a:ext cx="768138" cy="716175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4715867" y="3208373"/>
            <a:ext cx="4215487" cy="646331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1150 УЧАЩИХСЯ ПРЕДСТАВИЛИ РЕЗУЛЬТАТЫ СВОИХ ИССЛЕДОВАНИЙ НА ШКОЛЬНОМ ЭТАПЕ КОНФЕРЕНЦИИ, </a:t>
            </a: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МУНИЦИПАЛЬНОМ ЭТАПЕ -  250 ШКОЛЬНИКОВ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24260" y="3951670"/>
            <a:ext cx="4580188" cy="7294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КОЛИЧЕСТВО ДЕТЕЙ, ПОСЕТИВШИХ ОБРАЗОВАТЕЛЬНЫЙ ЦЕНТР «СИРИУС» В 2019 ГОДУ, УВЕЛИЧИЛОСЬ ПО СРАВНЕНИЮ С 2018 ГОДОМ НА 84 %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072675" y="3974990"/>
            <a:ext cx="2758616" cy="883251"/>
          </a:xfrm>
          <a:prstGeom prst="rightArrow">
            <a:avLst>
              <a:gd name="adj1" fmla="val 78029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1645" y="3458787"/>
            <a:ext cx="1995686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677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981" y="-92546"/>
            <a:ext cx="9165603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3482" y="65173"/>
            <a:ext cx="51768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ОБЕСПЕЧЕНИЕ ВОЗМОЖНОСТЕЙ ДЛЯ САМОРЕАЛИЗАЦИИ И РАЗВИТИЯ ТАЛАНТОВ ДЕТЕЙ</a:t>
            </a:r>
          </a:p>
        </p:txBody>
      </p:sp>
      <p:pic>
        <p:nvPicPr>
          <p:cNvPr id="8194" name="Picture 2" descr="Психолого-педагогическое сопровождение одаренных, талантливых и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993" y="101259"/>
            <a:ext cx="945010" cy="78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МАУ &quot;Центр развития образования&quot; » Хабаровск. НАШ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745089" y="118502"/>
            <a:ext cx="951341" cy="924854"/>
          </a:xfrm>
          <a:prstGeom prst="ellipse">
            <a:avLst/>
          </a:prstGeom>
          <a:blipFill>
            <a:blip r:embed="rId6" cstate="print"/>
            <a:stretch>
              <a:fillRect/>
            </a:stretch>
          </a:blipFill>
          <a:ln w="9525">
            <a:solidFill>
              <a:schemeClr val="bg1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8395" y="3969885"/>
            <a:ext cx="8783578" cy="7848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 1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ИСПОЛЬЗОВАНИЕ РЕСУРСОВ КРАЕВОГО ЦЕНТРА ТЕХНОПАРКА «КВАНТОРИУМ ДЛЯ ИЗУЧЕНИЯ ПРЕДМЕТНОЙ ОБЛАСТИ «ТЕХНОЛОГИЯ», ВЗАИМОДЕЙСТВИЕ С «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IT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КУБ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».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2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ПРОДОЛЖИТЬ ПРАКТИКУ ОТКРЫТИЯ ПРОФИЛЬНЫХ КЛАССОВ НА </a:t>
            </a:r>
            <a:r>
              <a:rPr lang="ru-RU" sz="11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СТАРШЕЙ </a:t>
            </a:r>
            <a:r>
              <a:rPr lang="ru-RU" sz="11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СТУПЕНИ.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 3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РАЗРАБОТАТЬ РЕКОМЕНДАЦИИ ПО РЕАЛИЗАЦИИ ПРОГРАММЫ ПРЕДМЕТА С ВКЛЮЧЕНИЕМ КУРСА «САМОЗАНЯТОСТЬ».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8492" y="2722340"/>
            <a:ext cx="883997" cy="8839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89167" y="3042697"/>
            <a:ext cx="2281018" cy="60016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ПРОДВИЖЕНИЕ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КОМПЕТЕНЦИЙ В ОБЛАСТИ ЦИФРОВОГО ОБРАЗОВАНИЯ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ШКОЛЬНИКОВ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42740" y="1413045"/>
            <a:ext cx="2933273" cy="430887"/>
          </a:xfrm>
          <a:prstGeom prst="rect">
            <a:avLst/>
          </a:prstGeom>
          <a:noFill/>
          <a:ln>
            <a:solidFill>
              <a:srgbClr val="626262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РЕГИОНАЛЬНЫЙ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ПРОЕКТ «ЦИФРОВАЯ ОБРАЗОВАТЕЛЬНАЯ СРЕДА»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15871" y="1368487"/>
            <a:ext cx="2337838" cy="430887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РЕГИОНАЛЬНЫЙ ПРОЕКТ «СОВРЕМЕННАЯ ШКОЛА»</a:t>
            </a: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3914863" y="1862767"/>
            <a:ext cx="310141" cy="34911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605844" y="1864694"/>
            <a:ext cx="323441" cy="34911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797905" y="3052483"/>
            <a:ext cx="2814684" cy="60016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РАННЯЯ ПРОФОРИЕНТАЦИЯ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ПРИ ОСУЩЕСТВЛЕНИИ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ВЫБОРА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БУДУЩЕЙ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ПРОФЕССИИ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58492" y="1167302"/>
            <a:ext cx="8190974" cy="56870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 rot="5400000">
            <a:off x="4224927" y="2866140"/>
            <a:ext cx="323441" cy="34911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Стрелка вправо 30"/>
          <p:cNvSpPr/>
          <p:nvPr/>
        </p:nvSpPr>
        <p:spPr>
          <a:xfrm rot="5400000">
            <a:off x="5313332" y="2906512"/>
            <a:ext cx="323441" cy="349113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6864" y="1326448"/>
            <a:ext cx="1095827" cy="9741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19771" y="1341916"/>
            <a:ext cx="1262202" cy="84146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85073" y="2008912"/>
            <a:ext cx="798337" cy="851559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6164" y="1854741"/>
            <a:ext cx="1348368" cy="900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77551" y="3665739"/>
            <a:ext cx="377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ЗАДАЧИ НА 2020/2021 УЧЕБНЫЙ ГОД: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1059" y="2255789"/>
            <a:ext cx="4426069" cy="600164"/>
          </a:xfrm>
          <a:prstGeom prst="rect">
            <a:avLst/>
          </a:prstGeom>
          <a:noFill/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РЕСУРСЫ КРАЕВОГО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ЦЕНТРА ЦИФРОВОГО ОБРАЗОВАНИЯ ДЕТЕЙ «</a:t>
            </a:r>
            <a:r>
              <a:rPr lang="en-US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IT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КУБ»  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171450" indent="-171450">
              <a:buFontTx/>
              <a:buChar char="-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РЕСУРСЫ ДЕТСКОГО </a:t>
            </a:r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ТЕХНОПАРКА «КВАНТОРИУМ»</a:t>
            </a:r>
          </a:p>
        </p:txBody>
      </p:sp>
    </p:spTree>
    <p:extLst>
      <p:ext uri="{BB962C8B-B14F-4D97-AF65-F5344CB8AC3E}">
        <p14:creationId xmlns:p14="http://schemas.microsoft.com/office/powerpoint/2010/main" xmlns="" val="33375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5399"/>
            <a:ext cx="9144000" cy="5150707"/>
          </a:xfrm>
          <a:prstGeom prst="rect">
            <a:avLst/>
          </a:prstGeom>
          <a:blipFill dpi="0" rotWithShape="1">
            <a:blip r:embed="rId5" cstate="print">
              <a:alphaModFix amt="56000"/>
            </a:blip>
            <a:srcRect/>
            <a:stretch>
              <a:fillRect/>
            </a:stretch>
          </a:blipFill>
        </p:spPr>
      </p:pic>
      <p:sp>
        <p:nvSpPr>
          <p:cNvPr id="16" name="Подзаголовок 4"/>
          <p:cNvSpPr txBox="1">
            <a:spLocks/>
          </p:cNvSpPr>
          <p:nvPr/>
        </p:nvSpPr>
        <p:spPr bwMode="auto">
          <a:xfrm>
            <a:off x="-143245" y="2899293"/>
            <a:ext cx="88089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algn="r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МАТВЕЕНКОВА ТАТЬЯНА БОРИСОВНА, 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НАЧАЛЬНИК УПРАВЛЕНИЯ ОБРАЗОВАНИЯ </a:t>
            </a:r>
          </a:p>
          <a:p>
            <a:pPr marL="0" algn="r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АДМИНИСТРАЦИИ Г. ХАБАРОВСКА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4"/>
          <p:cNvSpPr txBox="1">
            <a:spLocks/>
          </p:cNvSpPr>
          <p:nvPr/>
        </p:nvSpPr>
        <p:spPr bwMode="auto">
          <a:xfrm>
            <a:off x="-39696" y="1255966"/>
            <a:ext cx="880891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>
              <a:buFontTx/>
              <a:buNone/>
            </a:pP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Segoe UI" pitchFamily="34" charset="0"/>
              <a:cs typeface="Times New Roman" pitchFamily="18" charset="0"/>
            </a:endParaRPr>
          </a:p>
        </p:txBody>
      </p:sp>
      <p:sp>
        <p:nvSpPr>
          <p:cNvPr id="12" name="Подзаголовок 4"/>
          <p:cNvSpPr txBox="1">
            <a:spLocks/>
          </p:cNvSpPr>
          <p:nvPr/>
        </p:nvSpPr>
        <p:spPr bwMode="auto">
          <a:xfrm>
            <a:off x="1951744" y="1220088"/>
            <a:ext cx="693671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РЕАЛИЗАЦИЯ ГОСУДАРСТВЕННОЙ ПОЛИТИКИ В СИСТЕМЕ ОБРАЗОВАНИЯ ГОРОДА ХАБАРОВСКА: НОВЫЕ ВЫЗОВЫ, НОВЫЕ РЕШЕНИЯ И СТРАТЕГИЧЕСКИЕ ОРИЕНТИРЫ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19" name="Скругленная соединительная линия 18"/>
          <p:cNvCxnSpPr>
            <a:endCxn id="13" idx="1"/>
          </p:cNvCxnSpPr>
          <p:nvPr/>
        </p:nvCxnSpPr>
        <p:spPr>
          <a:xfrm rot="10800000" flipV="1">
            <a:off x="1472214" y="78280"/>
            <a:ext cx="1054132" cy="137882"/>
          </a:xfrm>
          <a:prstGeom prst="curvedConnector2">
            <a:avLst/>
          </a:prstGeom>
          <a:ln w="12700">
            <a:solidFill>
              <a:srgbClr val="ABADB1"/>
            </a:solidFill>
            <a:prstDash val="lgDashDot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Скругленная соединительная линия 21"/>
          <p:cNvCxnSpPr>
            <a:stCxn id="13" idx="2"/>
            <a:endCxn id="5" idx="7"/>
          </p:cNvCxnSpPr>
          <p:nvPr/>
        </p:nvCxnSpPr>
        <p:spPr>
          <a:xfrm rot="10800000" flipH="1" flipV="1">
            <a:off x="1335934" y="530677"/>
            <a:ext cx="271433" cy="966764"/>
          </a:xfrm>
          <a:prstGeom prst="curvedConnector4">
            <a:avLst>
              <a:gd name="adj1" fmla="val -84220"/>
              <a:gd name="adj2" fmla="val 66266"/>
            </a:avLst>
          </a:prstGeom>
          <a:ln w="12700">
            <a:solidFill>
              <a:srgbClr val="ABADB1"/>
            </a:solidFill>
            <a:prstDash val="lgDashDot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кругленная соединительная линия 23"/>
          <p:cNvCxnSpPr>
            <a:endCxn id="15" idx="7"/>
          </p:cNvCxnSpPr>
          <p:nvPr/>
        </p:nvCxnSpPr>
        <p:spPr>
          <a:xfrm>
            <a:off x="1323447" y="2352013"/>
            <a:ext cx="524756" cy="392749"/>
          </a:xfrm>
          <a:prstGeom prst="curvedConnector2">
            <a:avLst/>
          </a:prstGeom>
          <a:ln w="12700">
            <a:solidFill>
              <a:srgbClr val="ABADB1"/>
            </a:solidFill>
            <a:prstDash val="lgDashDot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кругленная соединительная линия 26"/>
          <p:cNvCxnSpPr>
            <a:stCxn id="15" idx="4"/>
            <a:endCxn id="17" idx="0"/>
          </p:cNvCxnSpPr>
          <p:nvPr/>
        </p:nvCxnSpPr>
        <p:spPr>
          <a:xfrm rot="5400000" flipH="1" flipV="1">
            <a:off x="1781404" y="3141018"/>
            <a:ext cx="184658" cy="791079"/>
          </a:xfrm>
          <a:prstGeom prst="curvedConnector5">
            <a:avLst>
              <a:gd name="adj1" fmla="val -123796"/>
              <a:gd name="adj2" fmla="val 188064"/>
              <a:gd name="adj3" fmla="val 223796"/>
            </a:avLst>
          </a:prstGeom>
          <a:ln w="12700">
            <a:solidFill>
              <a:srgbClr val="ABADB1"/>
            </a:solidFill>
            <a:prstDash val="lgDashDot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/>
          <p:cNvSpPr/>
          <p:nvPr/>
        </p:nvSpPr>
        <p:spPr>
          <a:xfrm>
            <a:off x="644064" y="1367165"/>
            <a:ext cx="1128581" cy="889582"/>
          </a:xfrm>
          <a:prstGeom prst="ellipse">
            <a:avLst/>
          </a:prstGeom>
          <a:blipFill dpi="0" rotWithShape="1">
            <a:blip r:embed="rId6" cstate="print">
              <a:alphaModFix amt="59000"/>
            </a:blip>
            <a:srcRect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335935" y="85886"/>
            <a:ext cx="930572" cy="889582"/>
          </a:xfrm>
          <a:prstGeom prst="ellipse">
            <a:avLst/>
          </a:prstGeom>
          <a:blipFill dpi="0" rotWithShape="1">
            <a:blip r:embed="rId7" cstate="print">
              <a:alphaModFix amt="59000"/>
            </a:blip>
            <a:srcRect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954922" y="2593070"/>
            <a:ext cx="1046544" cy="1035817"/>
          </a:xfrm>
          <a:prstGeom prst="ellipse">
            <a:avLst/>
          </a:prstGeom>
          <a:blipFill dpi="0" rotWithShape="1">
            <a:blip r:embed="rId8" cstate="print">
              <a:alphaModFix amt="59000"/>
            </a:blip>
            <a:srcRect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1801221" y="3444229"/>
            <a:ext cx="936104" cy="889582"/>
          </a:xfrm>
          <a:prstGeom prst="ellipse">
            <a:avLst/>
          </a:prstGeom>
          <a:blipFill dpi="0" rotWithShape="1">
            <a:blip r:embed="rId9" cstate="print">
              <a:alphaModFix amt="59000"/>
            </a:blip>
            <a:srcRect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2879811" y="144008"/>
            <a:ext cx="1060323" cy="889582"/>
          </a:xfrm>
          <a:prstGeom prst="ellipse">
            <a:avLst/>
          </a:prstGeom>
          <a:blipFill dpi="0" rotWithShape="1">
            <a:blip r:embed="rId5" cstate="print">
              <a:alphaModFix amt="59000"/>
            </a:blip>
            <a:srcRect/>
            <a:stretch>
              <a:fillRect/>
            </a:stretch>
          </a:blipFill>
          <a:ln w="12700">
            <a:solidFill>
              <a:schemeClr val="bg1">
                <a:lumMod val="9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7" name="Picture 32" descr="письмо иконки. Скачать бесплатно иконки письмо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38715">
            <a:off x="2616741" y="296255"/>
            <a:ext cx="241168" cy="1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6" descr="ПроК-Трейдинг - Atiora ECN Форекс брокер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9739" y="2403011"/>
            <a:ext cx="280202" cy="28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2" descr="Человек в презентации анализа данных с графика на экране ..."/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0653" y="3231454"/>
            <a:ext cx="320330" cy="3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duation Cap On A Book In Vertical Position Svg Png Icon Free ...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6620" y="1096978"/>
            <a:ext cx="226026" cy="2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1" name="AutoShape 12" descr="Файл:Russia - blank map (2009-01).svg — Википедия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967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7863" y="0"/>
            <a:ext cx="9271863" cy="53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23281"/>
            <a:ext cx="36871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ГОСУДАРСТВЕННАЯ ИТОГОВАЯ</a:t>
            </a:r>
          </a:p>
          <a:p>
            <a:pPr lvl="0"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АТТЕСТАЦИЯ</a:t>
            </a:r>
          </a:p>
        </p:txBody>
      </p:sp>
      <p:pic>
        <p:nvPicPr>
          <p:cNvPr id="2055" name="Picture 4" descr="В Николаеве открылся Всеукраинский семинар по развитию авторских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84000"/>
                    </a14:imgEffect>
                    <a14:imgEffect>
                      <a14:brightnessContrast bright="-1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66619"/>
            <a:ext cx="1217536" cy="60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187624" y="55315"/>
            <a:ext cx="49143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ТРАНСФОРМАЦИЯ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ОБРАЗОВАНИЯ</a:t>
            </a:r>
          </a:p>
        </p:txBody>
      </p:sp>
      <p:sp>
        <p:nvSpPr>
          <p:cNvPr id="20" name="Стрелка вправо 19"/>
          <p:cNvSpPr/>
          <p:nvPr/>
        </p:nvSpPr>
        <p:spPr>
          <a:xfrm>
            <a:off x="172289" y="950395"/>
            <a:ext cx="2194621" cy="896877"/>
          </a:xfrm>
          <a:prstGeom prst="rightArrow">
            <a:avLst>
              <a:gd name="adj1" fmla="val 78029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ОТМЕНА ЭКЗАМЕНОВ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ВЫПУСКНИКОВ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9-х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КЛАССОВ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2475315" y="952124"/>
            <a:ext cx="1938929" cy="883251"/>
          </a:xfrm>
          <a:prstGeom prst="rightArrow">
            <a:avLst>
              <a:gd name="adj1" fmla="val 78029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ПЕРЕНЕСЕНИЕ СРОКОВ СДАЧИ </a:t>
            </a:r>
          </a:p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ЕГЭ-2020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4643399" y="918044"/>
            <a:ext cx="2022418" cy="883251"/>
          </a:xfrm>
          <a:prstGeom prst="rightArrow">
            <a:avLst>
              <a:gd name="adj1" fmla="val 79597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УВЕЛИЧЕНИЕ АУДИТОРНОГО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ФОНДА </a:t>
            </a: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ППЭ-2020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80089" y="406317"/>
            <a:ext cx="508851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r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ВЫДАЧА АТТЕСТАТОВ ОБ ОСНОВНОМ И ОБЩЕМ ОБРАЗОВАНИИ </a:t>
            </a:r>
            <a:endParaRPr lang="ru-RU" sz="1200" b="1" dirty="0" smtClean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 algn="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ОСНОВЕ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ИТОГОВЫХ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ГОДОВЫХ ОЦЕНОК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164769" y="884916"/>
            <a:ext cx="8925446" cy="25599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трелка вправо 25"/>
          <p:cNvSpPr/>
          <p:nvPr/>
        </p:nvSpPr>
        <p:spPr>
          <a:xfrm>
            <a:off x="6896017" y="936780"/>
            <a:ext cx="2022418" cy="883251"/>
          </a:xfrm>
          <a:prstGeom prst="rightArrow">
            <a:avLst>
              <a:gd name="adj1" fmla="val 79597"/>
              <a:gd name="adj2" fmla="val 35092"/>
            </a:avLst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ЕГЭ ТОЛЬКО ДЛЯ ПОСТУПЛЕНИЯ В ВУЗЫ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199790" y="1795228"/>
            <a:ext cx="8944210" cy="55002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563888" y="1841084"/>
            <a:ext cx="0" cy="1640246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059966" y="1848365"/>
            <a:ext cx="38216" cy="1633562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16884" y="1914431"/>
            <a:ext cx="2879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ЛУЧШИЕ </a:t>
            </a: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РЕЗУЛЬТАТЫ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200 баллов по двум предметам 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543" y="2035629"/>
            <a:ext cx="708184" cy="81395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8110" y="2359876"/>
            <a:ext cx="292569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КУЛЬЧИЦКАЯ ЕЛИЗАВЕТА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Школа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№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80 – история, обществознание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2956" y="2994909"/>
            <a:ext cx="728362" cy="91432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32909" y="2968710"/>
            <a:ext cx="245446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ЕГОРОВ ЕГОР</a:t>
            </a:r>
          </a:p>
          <a:p>
            <a:pPr algn="ctr"/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Гимназия № 8 – информатика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русский язык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68183" y="3969403"/>
            <a:ext cx="753402" cy="93067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44716" y="3898632"/>
            <a:ext cx="15627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accent3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ХОЛОД ОЛЕСЯ 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Школа № </a:t>
            </a:r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32 - </a:t>
            </a:r>
            <a:endParaRPr lang="ru-RU" sz="1300" b="1" dirty="0">
              <a:solidFill>
                <a:schemeClr val="tx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русский язык, </a:t>
            </a:r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история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62641" y="1923585"/>
            <a:ext cx="239278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100 БАЛЛОВ – 15 РАБОТ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646474" y="2244703"/>
            <a:ext cx="2316713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РУССКИЙ ЯЗЫК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ИСТОРИЯ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ОБЩЕСТВОЗНАНИЕ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ХИМИЯ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ЛИТЕРАТУРА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5527412" y="2244703"/>
            <a:ext cx="609518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</a:t>
            </a:r>
          </a:p>
          <a:p>
            <a:pPr algn="ctr"/>
            <a:r>
              <a:rPr lang="ru-RU" sz="13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1</a:t>
            </a:r>
          </a:p>
          <a:p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6498465" y="1852338"/>
            <a:ext cx="291940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90 И БОЛЕЕ БАЛЛОВ – 446  РАБОТ</a:t>
            </a:r>
            <a:endParaRPr lang="ru-RU" sz="1300" b="1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graphicFrame>
        <p:nvGraphicFramePr>
          <p:cNvPr id="57" name="Диаграмма 56"/>
          <p:cNvGraphicFramePr/>
          <p:nvPr>
            <p:extLst>
              <p:ext uri="{D42A27DB-BD31-4B8C-83A1-F6EECF244321}">
                <p14:modId xmlns:p14="http://schemas.microsoft.com/office/powerpoint/2010/main" xmlns="" val="1330162498"/>
              </p:ext>
            </p:extLst>
          </p:nvPr>
        </p:nvGraphicFramePr>
        <p:xfrm>
          <a:off x="6331764" y="1998532"/>
          <a:ext cx="2705037" cy="3028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3040564" y="3865276"/>
            <a:ext cx="3332183" cy="769441"/>
          </a:xfrm>
          <a:prstGeom prst="rect">
            <a:avLst/>
          </a:prstGeom>
          <a:noFill/>
          <a:ln w="6350">
            <a:solidFill>
              <a:schemeClr val="tx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1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ЛИЦЕЙ ИННОВАЦИОННЫХ ТЕХНОЛОГИЙ ВОШЕЛ В РЕЙТИНГ «ТОП-20 ШКОЛ ДАЛЬНЕВОСТОЧНОГО ФЕДЕРАЛЬНОГО ОКРУГА» ПО КОЛИЧЕСТВУ ПОСТУПИВШИХ В ВЕДУЩИЕ ВУЗЫ РОССИИ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7923" y="4559348"/>
            <a:ext cx="981519" cy="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27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398" y="6613"/>
            <a:ext cx="9274398" cy="5236046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79159" y="794754"/>
            <a:ext cx="500565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РЕАЛИЗАЦИЯ ФЕДЕРАЛЬНЫХ ГОСУДАРСТВЕННЫХ СТАНДАРТОВ</a:t>
            </a:r>
            <a:endParaRPr lang="ru-RU" sz="13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2055" name="Picture 4" descr="В Николаеве открылся Всеукраинский семинар по развитию авторских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84000"/>
                    </a14:imgEffect>
                    <a14:imgEffect>
                      <a14:brightnessContrast bright="-1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26" y="6613"/>
            <a:ext cx="1398721" cy="6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ФГОС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9135" y="847661"/>
            <a:ext cx="1126905" cy="33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91658" y="2194509"/>
            <a:ext cx="42937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ВСЕ ДЕСЯТИКЛАССНИКИ НАЧНУТ ОБУЧЕНИЕ ПО ФЕДЕРАЛЬНОМУ ГОСУДАРСТВЕННОМУ ОБРАЗОВАТЕЛЬНОМУ СТАНДАРТУ СРЕДНЕГО ОБЩЕГО ОБРАЗОВАНИЯ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15732" y="4043063"/>
            <a:ext cx="22460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ВСЕРОССИЙСКИЕ ПРОВЕРОЧНЫЕ РАБОТЫ -</a:t>
            </a:r>
          </a:p>
          <a:p>
            <a:pPr lvl="0"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СЕНТЯБРЬ 2020 ГОД </a:t>
            </a:r>
          </a:p>
        </p:txBody>
      </p:sp>
      <p:sp>
        <p:nvSpPr>
          <p:cNvPr id="45" name="Овал 44"/>
          <p:cNvSpPr/>
          <p:nvPr/>
        </p:nvSpPr>
        <p:spPr>
          <a:xfrm>
            <a:off x="143024" y="3138863"/>
            <a:ext cx="796687" cy="734348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939711" y="3165190"/>
            <a:ext cx="306571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ПРОДОЛЖЕНО УЧАСТИЕ ШКОЛ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МЕЖДУНАРОДНОЙ ПРОГРАММЕ 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PISA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5280" y="3263299"/>
            <a:ext cx="881816" cy="134761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81333" y="3157488"/>
            <a:ext cx="38747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КАЧЕСТВО ПОКАЗАТЕЛЯ СИСТЕМЫ ОБЩЕГО ОБРАЗОВАНИЯ, ОПРЕДЕЛЕНИЕ УРОВНЯ ОСВОЕНИЯ ПРОГРАММ, РЕАЛИЗАЦИЯ В РАМКАХ ФГОС ОСТАЛИСЬ НА УРОВНЕ ПРОШЛОГО ГОДА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74433" y="133729"/>
            <a:ext cx="4653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ТРАНСФОРМАЦИЯ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411" y="1249465"/>
            <a:ext cx="8949704" cy="609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701" y="727232"/>
            <a:ext cx="8949704" cy="60965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91657" y="1334984"/>
            <a:ext cx="4134905" cy="846361"/>
          </a:xfrm>
          <a:custGeom>
            <a:avLst/>
            <a:gdLst>
              <a:gd name="connsiteX0" fmla="*/ 0 w 2772790"/>
              <a:gd name="connsiteY0" fmla="*/ 131469 h 1196753"/>
              <a:gd name="connsiteX1" fmla="*/ 2352825 w 2772790"/>
              <a:gd name="connsiteY1" fmla="*/ 131469 h 1196753"/>
              <a:gd name="connsiteX2" fmla="*/ 2352825 w 2772790"/>
              <a:gd name="connsiteY2" fmla="*/ 0 h 1196753"/>
              <a:gd name="connsiteX3" fmla="*/ 2772790 w 2772790"/>
              <a:gd name="connsiteY3" fmla="*/ 598377 h 1196753"/>
              <a:gd name="connsiteX4" fmla="*/ 2352825 w 2772790"/>
              <a:gd name="connsiteY4" fmla="*/ 1196753 h 1196753"/>
              <a:gd name="connsiteX5" fmla="*/ 2352825 w 2772790"/>
              <a:gd name="connsiteY5" fmla="*/ 1065284 h 1196753"/>
              <a:gd name="connsiteX6" fmla="*/ 0 w 2772790"/>
              <a:gd name="connsiteY6" fmla="*/ 1065284 h 1196753"/>
              <a:gd name="connsiteX7" fmla="*/ 0 w 2772790"/>
              <a:gd name="connsiteY7" fmla="*/ 131469 h 1196753"/>
              <a:gd name="connsiteX0" fmla="*/ 0 w 2352825"/>
              <a:gd name="connsiteY0" fmla="*/ 131469 h 1196753"/>
              <a:gd name="connsiteX1" fmla="*/ 2352825 w 2352825"/>
              <a:gd name="connsiteY1" fmla="*/ 131469 h 1196753"/>
              <a:gd name="connsiteX2" fmla="*/ 2352825 w 2352825"/>
              <a:gd name="connsiteY2" fmla="*/ 0 h 1196753"/>
              <a:gd name="connsiteX3" fmla="*/ 2328907 w 2352825"/>
              <a:gd name="connsiteY3" fmla="*/ 545111 h 1196753"/>
              <a:gd name="connsiteX4" fmla="*/ 2352825 w 2352825"/>
              <a:gd name="connsiteY4" fmla="*/ 1196753 h 1196753"/>
              <a:gd name="connsiteX5" fmla="*/ 2352825 w 2352825"/>
              <a:gd name="connsiteY5" fmla="*/ 1065284 h 1196753"/>
              <a:gd name="connsiteX6" fmla="*/ 0 w 2352825"/>
              <a:gd name="connsiteY6" fmla="*/ 1065284 h 1196753"/>
              <a:gd name="connsiteX7" fmla="*/ 0 w 2352825"/>
              <a:gd name="connsiteY7" fmla="*/ 131469 h 119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825" h="1196753">
                <a:moveTo>
                  <a:pt x="0" y="131469"/>
                </a:moveTo>
                <a:lnTo>
                  <a:pt x="2352825" y="131469"/>
                </a:lnTo>
                <a:lnTo>
                  <a:pt x="2352825" y="0"/>
                </a:lnTo>
                <a:lnTo>
                  <a:pt x="2328907" y="545111"/>
                </a:lnTo>
                <a:lnTo>
                  <a:pt x="2352825" y="1196753"/>
                </a:lnTo>
                <a:lnTo>
                  <a:pt x="2352825" y="1065284"/>
                </a:lnTo>
                <a:lnTo>
                  <a:pt x="0" y="1065284"/>
                </a:lnTo>
                <a:lnTo>
                  <a:pt x="0" y="13146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ПРЕДМЕТ «ТЕХНОЛОГИЯ»: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РОБОТОТЕХНИКА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ПРОГРАММИРОВАНИЕ</a:t>
            </a:r>
          </a:p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Стрелка вправо 23"/>
          <p:cNvSpPr/>
          <p:nvPr/>
        </p:nvSpPr>
        <p:spPr>
          <a:xfrm>
            <a:off x="4697739" y="1292478"/>
            <a:ext cx="4102225" cy="844886"/>
          </a:xfrm>
          <a:custGeom>
            <a:avLst/>
            <a:gdLst>
              <a:gd name="connsiteX0" fmla="*/ 0 w 2772790"/>
              <a:gd name="connsiteY0" fmla="*/ 131469 h 1196753"/>
              <a:gd name="connsiteX1" fmla="*/ 2352825 w 2772790"/>
              <a:gd name="connsiteY1" fmla="*/ 131469 h 1196753"/>
              <a:gd name="connsiteX2" fmla="*/ 2352825 w 2772790"/>
              <a:gd name="connsiteY2" fmla="*/ 0 h 1196753"/>
              <a:gd name="connsiteX3" fmla="*/ 2772790 w 2772790"/>
              <a:gd name="connsiteY3" fmla="*/ 598377 h 1196753"/>
              <a:gd name="connsiteX4" fmla="*/ 2352825 w 2772790"/>
              <a:gd name="connsiteY4" fmla="*/ 1196753 h 1196753"/>
              <a:gd name="connsiteX5" fmla="*/ 2352825 w 2772790"/>
              <a:gd name="connsiteY5" fmla="*/ 1065284 h 1196753"/>
              <a:gd name="connsiteX6" fmla="*/ 0 w 2772790"/>
              <a:gd name="connsiteY6" fmla="*/ 1065284 h 1196753"/>
              <a:gd name="connsiteX7" fmla="*/ 0 w 2772790"/>
              <a:gd name="connsiteY7" fmla="*/ 131469 h 1196753"/>
              <a:gd name="connsiteX0" fmla="*/ 0 w 2352825"/>
              <a:gd name="connsiteY0" fmla="*/ 131469 h 1196753"/>
              <a:gd name="connsiteX1" fmla="*/ 2352825 w 2352825"/>
              <a:gd name="connsiteY1" fmla="*/ 131469 h 1196753"/>
              <a:gd name="connsiteX2" fmla="*/ 2352825 w 2352825"/>
              <a:gd name="connsiteY2" fmla="*/ 0 h 1196753"/>
              <a:gd name="connsiteX3" fmla="*/ 2328907 w 2352825"/>
              <a:gd name="connsiteY3" fmla="*/ 545111 h 1196753"/>
              <a:gd name="connsiteX4" fmla="*/ 2352825 w 2352825"/>
              <a:gd name="connsiteY4" fmla="*/ 1196753 h 1196753"/>
              <a:gd name="connsiteX5" fmla="*/ 2352825 w 2352825"/>
              <a:gd name="connsiteY5" fmla="*/ 1065284 h 1196753"/>
              <a:gd name="connsiteX6" fmla="*/ 0 w 2352825"/>
              <a:gd name="connsiteY6" fmla="*/ 1065284 h 1196753"/>
              <a:gd name="connsiteX7" fmla="*/ 0 w 2352825"/>
              <a:gd name="connsiteY7" fmla="*/ 131469 h 1196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52825" h="1196753">
                <a:moveTo>
                  <a:pt x="0" y="131469"/>
                </a:moveTo>
                <a:lnTo>
                  <a:pt x="2352825" y="131469"/>
                </a:lnTo>
                <a:lnTo>
                  <a:pt x="2352825" y="0"/>
                </a:lnTo>
                <a:lnTo>
                  <a:pt x="2328907" y="545111"/>
                </a:lnTo>
                <a:lnTo>
                  <a:pt x="2352825" y="1196753"/>
                </a:lnTo>
                <a:lnTo>
                  <a:pt x="2352825" y="1065284"/>
                </a:lnTo>
                <a:lnTo>
                  <a:pt x="0" y="1065284"/>
                </a:lnTo>
                <a:lnTo>
                  <a:pt x="0" y="13146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ПРЕДМЕТ «ОСНОВЫ БЕЗОПАСНОСТИ ЖИЗНИ»: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БЕЗОПАСНОСТЬ ИН</a:t>
            </a: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T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ЕРНЕТ-СРЕДЫ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ОСНОВЫ САМОЗАНЯТОСТИ</a:t>
            </a:r>
          </a:p>
          <a:p>
            <a:pPr algn="ctr"/>
            <a:endParaRPr lang="ru-RU" sz="12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411" y="2098540"/>
            <a:ext cx="8949704" cy="6096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34285" y="2194511"/>
            <a:ext cx="415232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8 </a:t>
            </a:r>
            <a:r>
              <a:rPr lang="ru-RU" sz="1200" b="1" dirty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ПИЛОТНЫХ УЧРЕЖДЕНИЯХ ДЛЯ УЧАЩИХСЯ 11-Х КЛАССОВ ОСВОЕНИЕ ПРОГРАММ ОРГАНИЗОВАНО В СООТВЕТСТВИИ С ОБРАЗОВАТЕЛЬНЫМ СТАНДАРТОМ СТАРШЕЙ СТУПЕНИ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510263" y="1241727"/>
            <a:ext cx="18290" cy="1658256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>
            <a:stCxn id="30" idx="2"/>
          </p:cNvCxnSpPr>
          <p:nvPr/>
        </p:nvCxnSpPr>
        <p:spPr>
          <a:xfrm>
            <a:off x="2238553" y="3025506"/>
            <a:ext cx="190526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413514" y="3027222"/>
            <a:ext cx="1914310" cy="1219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174161" y="4109074"/>
            <a:ext cx="1344525" cy="75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94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388" y="0"/>
            <a:ext cx="9172253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38399" y="1003565"/>
            <a:ext cx="28858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ПЕДАГОГИ ДЕТСКИХ САДОВ С ПЕРВЫХ ДНЕЙ ДЕЙСТВИЯ ОГРАНИЧИТЕЛЬНЫХ  МЕР  ПРОВОДИЛИ ЗАНЯТИЯ В ДИСТАНЦИОННОМ РЕЖИМЕ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538351" y="930048"/>
            <a:ext cx="28814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ПЕРВЫМИ НА ВЫЗОВЫ ОТВЕТИЛИ ПЕДАГОГИЧЕСКИЕ КОЛЛЕКТИВЫ ДЕТСКИХ САДОВ №№ 20, 163, 184, 196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0" name="Выгнутая вверх стрелка 49"/>
          <p:cNvSpPr/>
          <p:nvPr/>
        </p:nvSpPr>
        <p:spPr>
          <a:xfrm>
            <a:off x="4731725" y="656800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19737" y="1025771"/>
            <a:ext cx="851015" cy="827161"/>
          </a:xfrm>
          <a:prstGeom prst="ellipse">
            <a:avLst/>
          </a:prstGeom>
          <a:blipFill>
            <a:blip r:embed="rId5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20" descr="Компьютер | Бесплатно значок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1714" y="877380"/>
            <a:ext cx="313591" cy="29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4" descr="В Николаеве открылся Всеукраинский семинар по развитию авторских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84000"/>
                    </a14:imgEffect>
                    <a14:imgEffect>
                      <a14:brightnessContrast bright="-1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7928" y="-3525"/>
            <a:ext cx="1590755" cy="79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Овал 31"/>
          <p:cNvSpPr/>
          <p:nvPr/>
        </p:nvSpPr>
        <p:spPr>
          <a:xfrm>
            <a:off x="3005136" y="2186751"/>
            <a:ext cx="747180" cy="824632"/>
          </a:xfrm>
          <a:prstGeom prst="ellipse">
            <a:avLst/>
          </a:prstGeom>
          <a:blipFill>
            <a:blip r:embed="rId9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31894" y="2019732"/>
            <a:ext cx="288938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ПОСЕЩАЮТ УЧРЕЖДЕНИЯ БОЛЕЕ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ТЫС. УЧ-СЯ И ВОСПИТАННИКОВ С ОВЗ</a:t>
            </a:r>
          </a:p>
        </p:txBody>
      </p:sp>
      <p:sp>
        <p:nvSpPr>
          <p:cNvPr id="38" name="Овал 37"/>
          <p:cNvSpPr/>
          <p:nvPr/>
        </p:nvSpPr>
        <p:spPr>
          <a:xfrm>
            <a:off x="6044019" y="1852932"/>
            <a:ext cx="792088" cy="792088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3743496" y="1724465"/>
            <a:ext cx="2406724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ОТКРЫТЫ</a:t>
            </a:r>
            <a:endParaRPr lang="ru-RU" sz="11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- 2 КОРРЕКЦИОННЫЕ ГРУППЫ ДОУ № 19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- 1 ГРУППА КРАТКОВРЕМЕННОГО ПРЕБЫВАНИЯ ДЛЯ ДЕТЕЙ С МЕНТАЛЬНЫМИ НАРУШЕНИЯМИ В ДОУ № 77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МУНИЦИПАЛЬНЫЙ РЕСУРСНЫЙ ЦЕНТР ПО СОПРОВОЖДЕНИЮ ИНКЛЮЗИВНОГО ОБРАЗОВАНИЯ ДЕТЕЙ С ОГРАНИЧЕННЫМИ ВОЗМОЖНОСТЯМИ В ДОУ «ВЕРБОТОН» </a:t>
            </a:r>
          </a:p>
          <a:p>
            <a:pPr lvl="0"/>
            <a:endParaRPr lang="ru-RU" sz="11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51" name="Выгнутая вверх стрелка 50"/>
          <p:cNvSpPr/>
          <p:nvPr/>
        </p:nvSpPr>
        <p:spPr>
          <a:xfrm>
            <a:off x="4027462" y="1224513"/>
            <a:ext cx="792088" cy="329143"/>
          </a:xfrm>
          <a:prstGeom prst="curvedDownArrow">
            <a:avLst>
              <a:gd name="adj1" fmla="val 30362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2" name="Выгнутая вверх стрелка 51"/>
          <p:cNvSpPr/>
          <p:nvPr/>
        </p:nvSpPr>
        <p:spPr>
          <a:xfrm>
            <a:off x="5412985" y="1559893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1149768" y="2794024"/>
            <a:ext cx="1408042" cy="855416"/>
          </a:xfrm>
          <a:prstGeom prst="ellipse">
            <a:avLst/>
          </a:prstGeom>
          <a:blipFill>
            <a:blip r:embed="rId11" cstate="print">
              <a:extLst>
                <a:ext uri="{BEBA8EAE-BF5A-486C-A8C5-ECC9F3942E4B}">
                  <a14:imgProps xmlns:a14="http://schemas.microsoft.com/office/drawing/2010/main" xmlns="">
                    <a14:imgLayer r:embed="rId12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138094"/>
            <a:ext cx="1769814" cy="51659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794224" y="1696682"/>
            <a:ext cx="23142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84 КЛАССА РЕАЛИЗУЮТ АДАПТИРОВАННЫЕ ОСНОВНЫЕ ОБЩЕОБРАЗОВАТЕЛЬНЫЕ ПРОГРАММЫ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04973" y="2667415"/>
            <a:ext cx="2367280" cy="4462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957 ДЕТЕЙ  ОРГАНИЗОВАНО ИНКЛЮЗИВНОЕ ОБРАЗОВАНИЕ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72666" y="3784149"/>
            <a:ext cx="3331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РЕАЛИЗАЦИЯ ФЕДЕРАЛЬНОГО ПРОЕКТА «РАЗВИТИЕ ДИСТАНЦИОННОГО ОБРАЗОВАНИЯ ДЕТЕЙ-ИНВАЛИДОВ»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83497" y="3904803"/>
            <a:ext cx="18193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27</a:t>
            </a:r>
          </a:p>
          <a:p>
            <a:pPr lvl="0" algn="ctr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ДЕТЕЙ-ИНВАЛИДОВ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5684453" y="3542884"/>
            <a:ext cx="3577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ПОСТАВЛЕНЫ АВТОМАТИЗИРОВАННЫЕ РАБОЧИЕ МЕСТА, ОБЕСПЕЧЕН ДОСТУП К РЕСУРСАМ СЕТИ ИНТЕРНЕТ И К СПЕЦИАЛИЗИРОВАННОМУ ОБРАЗОВАТЕЛЬНОМУ КОНТЕНТУ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24525" y="4100437"/>
            <a:ext cx="176799" cy="21337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523813" y="4107314"/>
            <a:ext cx="176799" cy="213378"/>
          </a:xfrm>
          <a:prstGeom prst="rect">
            <a:avLst/>
          </a:prstGeom>
        </p:spPr>
      </p:pic>
      <p:sp>
        <p:nvSpPr>
          <p:cNvPr id="29" name="Прямоугольник 28"/>
          <p:cNvSpPr/>
          <p:nvPr/>
        </p:nvSpPr>
        <p:spPr>
          <a:xfrm>
            <a:off x="1741263" y="198961"/>
            <a:ext cx="46775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ТРАНСФОРМАЦИЯ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 flipV="1">
            <a:off x="219737" y="4545196"/>
            <a:ext cx="8672743" cy="590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71411" y="827098"/>
            <a:ext cx="8949704" cy="60965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524525" y="3113691"/>
            <a:ext cx="0" cy="791112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746966" y="2711320"/>
            <a:ext cx="18290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75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11170"/>
            <a:ext cx="9202502" cy="523691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1" y="841898"/>
            <a:ext cx="87129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УНИВЕРСАЛЬНОЙ БЕЗБАРЬЕРНОЙ СРЕДЫ В ОБРАЗОВАТЕЛЬНЫХ УЧРЕЖДЕНИЯХ, ПОЛНОЦЕННАЯ ИНТЕГРАЦИЯ ДЕТЕЙ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ОВЗ В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 – ОДНА ИЗ ВАЖНЕЙШИХ ЗАДАЧ МУНИЦИПАЛИТЕТА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03777" y="1584297"/>
            <a:ext cx="430422" cy="442341"/>
          </a:xfrm>
          <a:prstGeom prst="ellipse">
            <a:avLst/>
          </a:prstGeom>
          <a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31" name="Овал 30"/>
          <p:cNvSpPr/>
          <p:nvPr/>
        </p:nvSpPr>
        <p:spPr>
          <a:xfrm>
            <a:off x="2646119" y="1547232"/>
            <a:ext cx="452965" cy="422500"/>
          </a:xfrm>
          <a:prstGeom prst="ellipse">
            <a:avLst/>
          </a:prstGeom>
          <a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911343" y="1542933"/>
            <a:ext cx="452311" cy="436454"/>
          </a:xfrm>
          <a:prstGeom prst="ellipse">
            <a:avLst/>
          </a:prstGeom>
          <a:blipFill>
            <a:blip r:embed="rId6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pic>
        <p:nvPicPr>
          <p:cNvPr id="18" name="Picture 4" descr="В Николаеве открылся Всеукраинский семинар по развитию авторских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aturation sat="84000"/>
                    </a14:imgEffect>
                    <a14:imgEffect>
                      <a14:brightnessContrast bright="-14000"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0413" y="28970"/>
            <a:ext cx="1612869" cy="80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772615" y="1500372"/>
            <a:ext cx="2099986" cy="9387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60 УЧРЕЖДЕНИЯХ ДОШКОЛЬНОГО ОБРАЗОВАНИЯ ФУНКЦИОНИРУЮТ 68 ЛОГОПУНКТОВ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24321" y="1442568"/>
            <a:ext cx="2533227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ЗАКОНОДАТЕЛЬНЫЕ ИНИЦИАТИВЫ, РАЗРАБОТАННЫЕ СПЕЦИАЛИСТАМИ МАДОУ №192,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ВНЕСЕНЫ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ФЕДЕРАЛЬНОЕ ПОЛОЖЕНИЕ ОБ ОКАЗАНИИ ЛОГОПЕДИЧЕСКОЙ ПОМОЩИ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07637" y="1425986"/>
            <a:ext cx="2751802" cy="19543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РЕГИОНАЛЬНЫЙ ЭТАП VII ВСЕРОССИЙСКОГО КОНКУРСА «ЛУЧШАЯ ИНКЛЮЗИВНАЯ ШКОЛА РОССИИ 2020»: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МЕСТА - НОМИНАЦИЯ «ЛУЧШИЙ ИНКЛЮЗИВНЫЙ ДЕТСКИЙ САД» - ДОУ № 1 И № 179 «АНДРЕЙКА»,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МЕСТО – НОМИНАЦИЯ «ЛУЧШАЯ ИНКЛЮЗИВНАЯ ШКОЛА РОССИИ 2020» - ШКОЛА № 68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5240" y="2897482"/>
            <a:ext cx="63818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ЗАДАЧИ НА 2020/2021 УЧЕБНЫЙ ГОД: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92946" y="3380367"/>
            <a:ext cx="88402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1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ИСПОЛЬЗОВАТЬ РЕЗУЛЬТАТЫ ВСЕРОССИЙСКИХ ПРОВЕРОЧНЫХ РАБОТ ДЛЯ ОЦЕНКИ КАЧЕСТВА ОБРАЗОВАТЕЛЬНЫХ РЕЗУЛЬТАТОВ И ЛИКВИДАЦИИ ВЫЯВЛЕННЫХ ПРОБЕЛОВ В ЗНАНИЯХ ОБУЧАЮЩИХСЯ ПО ИТОГАМ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2019/2020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УЧЕБНОГО ГОДА.</a:t>
            </a:r>
          </a:p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2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. ИЗУЧИТЬ ДИАГНОСТИЧЕСКИЕ МАТЕРИАЛЫ МЕЖДУНАРОДНОЙ ПРОГРАММЫ ПО ОЦЕНКЕ ОБРАЗОВАТЕЛЬНЫХ ДОСТИЖЕНИЙ УЧЕНИКОВ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PISA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 РАЗРАБОТАТЬ МУНИЦИПАЛЬНЫЙ ВАРИАНТ ПРОВЕРОЧНОЙ РАБОТЫ, ОРГАНИЗОВАТЬ ПРОВЕДЕНИЕ ТЕСТОВЫХ ОЦЕНОЧНЫХ ПРОЦЕДУР ШКОЛ.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63226" y="2549740"/>
            <a:ext cx="883997" cy="883997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771696" y="84505"/>
            <a:ext cx="47445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ТРАНСФОРМАЦИЯ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ОБРАЗОВАНИЯ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2206" y="765744"/>
            <a:ext cx="8949704" cy="609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45378" y="1303374"/>
            <a:ext cx="8949704" cy="6096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2555776" y="1333856"/>
            <a:ext cx="0" cy="140634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5870600" y="1333855"/>
            <a:ext cx="0" cy="1406343"/>
          </a:xfrm>
          <a:prstGeom prst="line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9459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64" y="-11713"/>
            <a:ext cx="9299809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5104" y="262277"/>
            <a:ext cx="4650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УПРАВЛЕНИЕ ФИНАНСАМИ</a:t>
            </a:r>
            <a:endParaRPr lang="ru-RU" sz="16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76941" y="1065800"/>
            <a:ext cx="1950541" cy="76944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СНИЖЕНИЕ ОБЪЁМА ПОСТУПЛЕНИЙ В БЮДЖЕТ ОТРАСЛИ ОТ ОКАЗАНИЯ ПЛАТНЫХ УСЛУГ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2" name="Picture 2" descr="доменыУкрнеймс.БЛОГ Страница 61 | Укрнеймс.БЛОГ - Part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9000"/>
                    </a14:imgEffect>
                    <a14:imgEffect>
                      <a14:saturation sat="80000"/>
                    </a14:imgEffect>
                    <a14:imgEffect>
                      <a14:brightnessContrast bright="2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3" y="88002"/>
            <a:ext cx="1401025" cy="846453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044788" y="1253102"/>
            <a:ext cx="1901237" cy="60016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РАСТОРГНУТО </a:t>
            </a:r>
          </a:p>
          <a:p>
            <a:pPr lvl="0"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5 ДОГОВОРОВ АРЕНДЫ</a:t>
            </a:r>
          </a:p>
          <a:p>
            <a:pPr lvl="0" algn="ctr"/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93551" y="1270977"/>
            <a:ext cx="2994509" cy="600164"/>
          </a:xfrm>
          <a:prstGeom prst="rect">
            <a:avLst/>
          </a:prstGeom>
          <a:noFill/>
          <a:ln w="12700">
            <a:solidFill>
              <a:schemeClr val="tx2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 40 ДОГОВОРАМ АРЕНДЫ </a:t>
            </a:r>
          </a:p>
          <a:p>
            <a:pPr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ОФОРМЛЕНЫ ДОПОЛНИТЕЛЬНЫЕ СОГЛАШЕНИЯ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9" name="Выгнутая вверх стрелка 28"/>
          <p:cNvSpPr/>
          <p:nvPr/>
        </p:nvSpPr>
        <p:spPr>
          <a:xfrm>
            <a:off x="2212559" y="803110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" name="Выгнутая вверх стрелка 29"/>
          <p:cNvSpPr/>
          <p:nvPr/>
        </p:nvSpPr>
        <p:spPr>
          <a:xfrm>
            <a:off x="8146843" y="607784"/>
            <a:ext cx="792088" cy="353410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6" name="Picture 6" descr="Financial Statement Icon at Vectorified.com | Collection of ...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112" y="949199"/>
            <a:ext cx="366107" cy="36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Bag, budget, cash, dollar, money, money bag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1004" y="741658"/>
            <a:ext cx="390594" cy="39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Овал 35"/>
          <p:cNvSpPr/>
          <p:nvPr/>
        </p:nvSpPr>
        <p:spPr>
          <a:xfrm>
            <a:off x="106066" y="1906966"/>
            <a:ext cx="904501" cy="874470"/>
          </a:xfrm>
          <a:prstGeom prst="ellipse">
            <a:avLst/>
          </a:prstGeom>
          <a:blipFill dpi="0" rotWithShape="1">
            <a:blip r:embed="rId9" cstate="print">
              <a:alphaModFix amt="66000"/>
            </a:blip>
            <a:srcRect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7823408" y="2014257"/>
            <a:ext cx="996713" cy="935788"/>
          </a:xfrm>
          <a:prstGeom prst="ellipse">
            <a:avLst/>
          </a:prstGeom>
          <a:blipFill>
            <a:blip r:embed="rId10" cstate="print"/>
            <a:stretch>
              <a:fillRect/>
            </a:stretch>
          </a:blip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56373" y="2888032"/>
            <a:ext cx="6682721" cy="7540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ФОРМИРОВАНИЕ ПРОДУКТОВЫХ НАБОРОВ -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35,3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МЛН. РУБЛЕЙ</a:t>
            </a:r>
          </a:p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ПОЛУЧИЛИ ПОДДЕРЖКУ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20 477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УЧАЩИХСЯ ШКОЛ И ВОСПИТАННИКОВ ДЕТСКИХ САДОВ ИЗ СЕМЕЙ, ОТНОСЯЩИХСЯ К ЛЬГОТНОЙ КАТЕГОРИИ ГРАЖДАН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>
            <a:off x="1004981" y="1909081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9516" y="1949313"/>
            <a:ext cx="5933300" cy="1065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 2019 ГОДА ВСЕ ДЕТИ С ОВЗ ЗА СЧЁТ МУНИЦИПАЛЬНЫХ СРЕДСТВ (БОЛЕЕ 47,5 МЛН. РУБЛЕЙ) ПОЛУЧАЮТ БЕСПЛАТНОЕ ПИТАНИЕ;</a:t>
            </a:r>
          </a:p>
          <a:p>
            <a:pPr marL="171450" indent="-171450" algn="just">
              <a:lnSpc>
                <a:spcPct val="115000"/>
              </a:lnSpc>
              <a:buFontTx/>
              <a:buChar char="-"/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 2020/2021 УЧ. ГОДА - ИСПОЛНЕНИЕ ЗАДАЧИ ПО ПРЕДОСТАВЛЕНИЮ БЕСПЛАТНОГО ГОРЯЧЕГО ПИТАНИЯ УЧАЩИМСЯ НАЧАЛЬНОЙ ШКОЛЫ - С ПЕРВОГО ПО ЧЕТВЕРТЫЙ КЛАСС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Выгнутая вверх стрелка 20"/>
          <p:cNvSpPr/>
          <p:nvPr/>
        </p:nvSpPr>
        <p:spPr>
          <a:xfrm>
            <a:off x="7118992" y="3255532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97069" y="3672273"/>
            <a:ext cx="344227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 ОБЕСПЕЧЕНИЕ ДЕЗИНФИЦИРУЮЩИМИ СРЕДСТВАМИ, БЕСКОНТАКТНЫМИ ТЕРМОМЕТРАМИ, РЕЦИРКУЛЯТОРАМИ, ОДНОРАЗОВЫМИ МАСКАМИ И ПЕРЧАТКАМИ -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24,6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МЛН. РУБЛЕЙ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0984" y="3676435"/>
            <a:ext cx="385048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 ВЫПОЛНЕНИЕ НОВЫХ ПРАВИЛ ОРГАНИЗАЦИИ УЧЕБНОГО ПРОЦЕССА НЕОБХОДИМО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70,5 </a:t>
            </a:r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МЛН. РУБЛЕЙ</a:t>
            </a:r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43484" y="3858594"/>
            <a:ext cx="1266676" cy="10024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3286" y="2853161"/>
            <a:ext cx="18290" cy="8047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311876" y="3702690"/>
            <a:ext cx="18290" cy="8047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669938" y="3755350"/>
            <a:ext cx="18290" cy="804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65212" y="661958"/>
            <a:ext cx="3053780" cy="430887"/>
          </a:xfrm>
          <a:prstGeom prst="rect">
            <a:avLst/>
          </a:prstGeom>
          <a:noFill/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СНИЖЕНИЕ ОБЪЁМА ДОХОДОВ ОТ АРЕНДНЫХ ПЛАТЕЖЕЙ </a:t>
            </a:r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3727770" y="910550"/>
            <a:ext cx="297933" cy="2316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197261" y="883513"/>
            <a:ext cx="297933" cy="231636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911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216008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доменыУкрнеймс.БЛОГ Страница 61 | Укрнеймс.БЛОГ - Part 6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9000"/>
                    </a14:imgEffect>
                    <a14:imgEffect>
                      <a14:saturation sat="80000"/>
                    </a14:imgEffect>
                    <a14:imgEffect>
                      <a14:brightnessContrast bright="2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" y="-33258"/>
            <a:ext cx="1401025" cy="846453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068736" y="889536"/>
            <a:ext cx="1639171" cy="2923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endParaRPr lang="ru-RU" sz="1300" dirty="0">
              <a:solidFill>
                <a:schemeClr val="tx2">
                  <a:lumMod val="50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876592" y="716667"/>
            <a:ext cx="655115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endParaRPr lang="ru-RU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algn="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 НОВОГО УЧЕБНОГО ГОДА ВВОДЯТСЯ ВЫПЛАТЫ ДЕНЕЖНОГО ВОЗНАГРАЖДЕНИЯ ЗА КЛАССНОЕ РУКОВОДСТВО В РАЗМЕРЕ 5 ТЫСЯЧ РУБЛЕЙ ПРИ СОХРАНЕНИИ РАНЕЕ УСТАНОВЛЕННЫХ ВЫПЛАТ </a:t>
            </a:r>
          </a:p>
          <a:p>
            <a:pPr lvl="0"/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8078794" y="1594374"/>
            <a:ext cx="291897" cy="25363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s://moyastrana.ru/bitrix/templates/new-main2/img/middle/2019-in-faces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069" y="921377"/>
            <a:ext cx="838218" cy="5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4093" y="1679052"/>
            <a:ext cx="3089724" cy="1015663"/>
          </a:xfrm>
          <a:prstGeom prst="rect">
            <a:avLst/>
          </a:prstGeom>
          <a:ln>
            <a:solidFill>
              <a:schemeClr val="tx1"/>
            </a:solidFill>
            <a:prstDash val="lgDashDot"/>
          </a:ln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УЧАСТИЕ В РЕАЛИЗАЦИИ АДРЕСНЫХ ИНВЕСТИЦИОННЫХ ПРОЕКТОВ И ГОСУДАРСТВЕННЫХ ПРОГРАММ - ПЛАНОВЫЙ ОБЪЁМ ФИНАНСИРОВАНИЯ СОСТАВИТ 333,16 МЛН.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РУБЛЕЙ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 cstate="print"/>
          <a:srcRect b="7579"/>
          <a:stretch/>
        </p:blipFill>
        <p:spPr>
          <a:xfrm>
            <a:off x="234601" y="1836316"/>
            <a:ext cx="690288" cy="7563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6016" y="1667618"/>
            <a:ext cx="4037963" cy="729430"/>
          </a:xfrm>
          <a:prstGeom prst="rect">
            <a:avLst/>
          </a:prstGeom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228600" indent="-2286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КОЛИЧЕСТВО МЕСТ В ДОУ УВЕЛИЧИЛОСЬ НА 650, </a:t>
            </a:r>
          </a:p>
          <a:p>
            <a:pPr marL="228600" indent="-2286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ДЛЯ ДЕТЕЙ РАННЕГО ВОЗРАСТА – НА 273; </a:t>
            </a:r>
          </a:p>
          <a:p>
            <a:pPr marL="228600" indent="-228600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4 ДОУ ОТКРЫТЫ ГРУППЫ ДЛЯ ДЕТЕЙ ОТ 1,5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ЛЕТ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14168" y="3095467"/>
            <a:ext cx="1781944" cy="831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1430535" y="3197239"/>
            <a:ext cx="47289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ЗАВЕРШАЕТСЯ СТРОИТЕЛЬСТВО ШКОЛЫ В МИКРОРАЙОНЕ «ВОЛОЧАЕВСКИЙ ГОРОДОК» НА 800 МЕСТ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2716" y="2904164"/>
            <a:ext cx="1131899" cy="105177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547664" y="150230"/>
            <a:ext cx="46507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УПРАВЛЕНИЕ ФИНАНСАМИ</a:t>
            </a:r>
          </a:p>
          <a:p>
            <a:pPr>
              <a:buNone/>
            </a:pPr>
            <a:endParaRPr lang="ru-RU" sz="14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33430" y="3095467"/>
            <a:ext cx="18290" cy="8047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940152" y="3197239"/>
            <a:ext cx="18290" cy="8047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71401" y="736528"/>
            <a:ext cx="8073847" cy="5499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V="1">
            <a:off x="487949" y="1508289"/>
            <a:ext cx="8062591" cy="549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367157" y="1783355"/>
            <a:ext cx="18290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82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317" y="20133"/>
            <a:ext cx="9216008" cy="523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76447" y="3037874"/>
            <a:ext cx="883997" cy="883997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53045" y="125947"/>
            <a:ext cx="4650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УПРАВЛЕНИЕ ФИНАНСАМИ</a:t>
            </a:r>
          </a:p>
        </p:txBody>
      </p:sp>
      <p:pic>
        <p:nvPicPr>
          <p:cNvPr id="5122" name="Picture 2" descr="доменыУкрнеймс.БЛОГ Страница 61 | Укрнеймс.БЛОГ - Part 6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-9000"/>
                    </a14:imgEffect>
                    <a14:imgEffect>
                      <a14:saturation sat="80000"/>
                    </a14:imgEffect>
                    <a14:imgEffect>
                      <a14:brightnessContrast bright="2000" contras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16" y="-60285"/>
            <a:ext cx="1401025" cy="846453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1043608" y="915566"/>
            <a:ext cx="329272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just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2020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ГОД – ЗАПЛАНИРОВАНО 179,2 МЛН. РУБ.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ПРОВЕДЕНИЕ РЕМОНТНЫХ РАБОТ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 ЗДАНИЯХ,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ОБЕСПЕЧЕНИЕ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СИСТЕМАМИ БЕЗОПАСНОГО ФУНКЦИОНИРОВАНИЯ,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БЛАГОУСТРОЙСТВО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ТЕРРИТОРИЙ УЧРЕЖДЕНИЙ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,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ПОСТАВКУ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НОВОГО ОБОРУДОВАНИЯ </a:t>
            </a:r>
          </a:p>
        </p:txBody>
      </p:sp>
      <p:pic>
        <p:nvPicPr>
          <p:cNvPr id="6146" name="Picture 2" descr="Two small houses | Free Icon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1376" y="104480"/>
            <a:ext cx="732887" cy="73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6316" y="3238074"/>
            <a:ext cx="7975001" cy="1844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1.    ИНИЦИИРОВАНИЕ УЧАСТИЯ ОТРАСЛИ В ИНВЕСТИЦИОННЫХ ПРОГРАММАХ И </a:t>
            </a:r>
          </a:p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ПРОЕКТАХ ПО ПРИОРИТЕТНЫМ НАПРАВЛЕНИЯМ ГОСУДАРСТВЕННОЙ ОБРАЗОВАТЕЛЬНОЙ ПОЛИТИКИ, В ТОМ ЧИСЛЕ </a:t>
            </a:r>
          </a:p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 ДЛЯ СОЗДАНИЯ НОВЫХ МЕСТ В ДОШКОЛЬНЫХ УЧРЕЖДЕНИЯХ ДЛЯ ДЕТЕЙ ЯСЕЛЬНОГО ВОЗРАСТА. </a:t>
            </a:r>
          </a:p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         2.    СОЗДАНИЕ СОВРЕМЕННОЙ ИНФРАСТРУКТУРЫ ОБРАЗОВАТЕЛЬНЫХ УЧРЕЖДЕНИЙ: </a:t>
            </a:r>
          </a:p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 - МОДЕРНИЗАЦИЯ ОБОРУДОВАНИЯ ШКОЛЬНЫХ СТОЛОВЫХ И УВЕЛИЧЕНИЕ МОЩНОСТИ ОБЕДЕННЫХ ЗАЛОВ,</a:t>
            </a:r>
          </a:p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ОБНОВЛЕНИЕ ИНФОРМАЦИОННО-ТЕХНОЛОГИЧЕСКОЙ  ИНФРАСТРУКТУРЫ  ОБРАЗОВАТЕЛЬНЫХ  УЧРЕЖДЕНИЙ,            -КАПИТАЛЬНЫЙ И ТЕКУЩИЙ РЕМОНТЫ ОБРАЗОВАТЕЛЬНЫХ УЧРЕЖДЕНИЙ, ШКОЛЬНЫХ СПОРТИВНЫХ ЗАЛОВ,</a:t>
            </a:r>
          </a:p>
          <a:p>
            <a:pPr algn="just">
              <a:lnSpc>
                <a:spcPct val="115000"/>
              </a:lnSpc>
            </a:pP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- ОРГАНИЗОВАННОЕ НАЧАЛО НОВОГО 2020/2021 УЧЕБНОГО ГОДА С СОБЛЮДЕНИЕМ УСЛОВИЙ БЕЗОПАСНОГО ПРЕБЫВАНИЯ УЧАЩИХСЯ И ВОСПИТАННИКОВ. </a:t>
            </a: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4060" y="1499969"/>
            <a:ext cx="829128" cy="8474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56050" y="921874"/>
            <a:ext cx="3505326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ВСЕ ОБРАЗОВАТЕЛЬНЫЕ УЧРЕЖДЕНИЯ ОТРАСЛИ ПРОШЛИ ОЦЕНКУ ГОТОВНОСТИ К НОВОМУ УЧЕБНОМУ ГОДУ. </a:t>
            </a:r>
            <a:endParaRPr lang="ru-RU" sz="1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ВЫСОКИЙ </a:t>
            </a:r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УРОВЕНЬ КАЧЕСТВА ПОДГОТОВКИ ОТМЕЧЕН В ШКОЛАХ №№ 9, 15, 16, 38, 40, «ОТКРЫТИЕ» , ГИМНАЗИЯХ №№ 1, 3, 7, ЭКОНОМИЧЕСКОЙ, ЛИЦЕЕ «РИТМ», ДЕТСКИХ САДАХ №№ 1, 14, 23, 62, 78, 126, 128, 143, 179, 192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68687" y="882459"/>
            <a:ext cx="34708" cy="1728001"/>
          </a:xfrm>
          <a:prstGeom prst="line">
            <a:avLst/>
          </a:prstGeom>
          <a:ln w="19050">
            <a:solidFill>
              <a:srgbClr val="6262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5636" y="861849"/>
            <a:ext cx="856895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40676" y="2621304"/>
            <a:ext cx="8583912" cy="182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76731" y="2910750"/>
            <a:ext cx="8583912" cy="182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7576" y="2638156"/>
            <a:ext cx="879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ФИНАНСИРОВАНИЕ ВЫПОЛНЕНИЯ РАБОТ ПО ТЕКУЩЕМУ РЕМОНТУ - 129 МЛН. РУБЛЕЙ</a:t>
            </a:r>
          </a:p>
          <a:p>
            <a:endParaRPr 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445" y="2923319"/>
            <a:ext cx="3778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ЗАДАЧИ НА 2020/2021 УЧЕБНЫЙ ГОД:</a:t>
            </a:r>
          </a:p>
        </p:txBody>
      </p:sp>
    </p:spTree>
    <p:extLst>
      <p:ext uri="{BB962C8B-B14F-4D97-AF65-F5344CB8AC3E}">
        <p14:creationId xmlns:p14="http://schemas.microsoft.com/office/powerpoint/2010/main" xmlns="" val="32972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https://image.freepik.com/free-vector/_10307-6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686" y="-24154"/>
            <a:ext cx="9144000" cy="51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4143817" y="1399631"/>
            <a:ext cx="345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9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85447" y="1241727"/>
            <a:ext cx="8682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1400" b="1" dirty="0">
              <a:solidFill>
                <a:srgbClr val="62626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148" y="96595"/>
            <a:ext cx="7620496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КОНКУРЕНТОСПОСОБНОСТЬ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ИННОВАЦИОННОЙ ЭКОНОМИКИ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ОПРЕДЕЛЯЕТСЯ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КАЧЕСТВОМ ПРОФЕССИОНАЛЬНЫХ КАДРОВ</a:t>
            </a:r>
          </a:p>
          <a:p>
            <a:pPr>
              <a:buNone/>
            </a:pPr>
            <a:endParaRPr lang="ru-RU" sz="11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pic>
        <p:nvPicPr>
          <p:cNvPr id="7174" name="Picture 6" descr="Seminar png 5 » PNG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23" y="-147372"/>
            <a:ext cx="1006191" cy="116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19196" y="910233"/>
            <a:ext cx="335741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ДОПОЛНИТЕЛЬНЫЕ ПРОФЕССИОНАЛЬНЫЕ ПРОГРАММЫ ПОВЫШЕНИЯ КВАЛИФИКАЦИИ ОСВОИЛИ БОЛЕЕ 2055 РУКОВОДЯЩИХ И ПЕДАГОГИЧЕСКИХ РАБОТНИКОВ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5860" y="2803341"/>
            <a:ext cx="33629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НАИБОЛЕЕ ВОСТРЕБОВАННОЙ ФОРМОЙ ПО ПРОГРАММАМ ПОВЫШЕНИЯ КВАЛИФИКАЦИИ ВПЕРВЫЕ СТАЛА ДИСТАНЦИОННАЯ ФОРМА ОБУЧЕНИЯ (57 %) 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>
            <a:off x="3761226" y="960266"/>
            <a:ext cx="792088" cy="329143"/>
          </a:xfrm>
          <a:prstGeom prst="curvedDownArrow">
            <a:avLst>
              <a:gd name="adj1" fmla="val 25000"/>
              <a:gd name="adj2" fmla="val 71964"/>
              <a:gd name="adj3" fmla="val 25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6" name="Picture 22" descr="Человек в презентации анализа данных с графика на экране ...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69" y="1054403"/>
            <a:ext cx="311763" cy="31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8419" y="1869419"/>
            <a:ext cx="336296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ДЕЙСТВУЮЩИЙ РЕЗЕРВ РУКОВОДЯЩИХ И ПЕДАГОГИЧЕСКИХ КАДРОВ - БОЛЕЕ 40 ЧЕЛОВЕК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7446" y="853063"/>
            <a:ext cx="384886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ЗА ПОСЛЕДНИЕ ТРИ ГОДА 37 % РУКОВОДЯЩИХ РАБОТНИКОВ ОБРАЗОВАТЕЛЬНЫХ УЧРЕЖДЕНИЙ НАЗНАЧЕНО ИЗ ЧИСЛА ЛИЦ, СОСТОЯЩИХ В КАДРОВОМ РЕЗЕРВЕ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24485" y="2565951"/>
            <a:ext cx="336296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ВЕДЁТСЯ РЕГУЛЯРНАЯ РАБОТА С ФГБОУ ВО «ТОГУ» ПО НАПРАВЛЕНИЮ НА ОБУЧЕНИЕ БУДУЩИХ ПЕДАГОГОВ В РАМКАХ ЦЕЛЕВОЙ ПОДГОТОВКИ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20552" y="1899276"/>
            <a:ext cx="313035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ЕЖЕГОДНО УПРАВЛЕНИЕМ ОБРАЗОВАНИЯ ЗАКЛЮЧАЕТСЯ БОЛЕЕ 100 ДОГОВОРОВ НА ОБУЧЕНИЕ ПО ПЕДАГОГИЧЕСКИМ СПЕЦИАЛЬНОСТЯМ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8714" y="3607356"/>
            <a:ext cx="477579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itchFamily="18" charset="0"/>
              </a:rPr>
              <a:t>С ЭТОГО ГОДА СТАНЕТ ВОЗМОЖНЫМ ДОПУСК СТУДЕНТОВ ВЫСШИХ УЧЕБНЫХ ЗАВЕДЕНИЙ СТАРШИХ КУРСОВ К ЗАНЯТИЮ ПЕДАГОГИЧЕСКОЙ ДЕЯТЕЛЬНОСТЬЮ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73585" y="2816854"/>
            <a:ext cx="1212295" cy="1124572"/>
          </a:xfrm>
          <a:prstGeom prst="ellipse">
            <a:avLst/>
          </a:prstGeom>
          <a:blipFill>
            <a:blip r:embed="rId7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7821504" y="1914877"/>
            <a:ext cx="1212295" cy="1124572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 w="3175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4552" y="824915"/>
            <a:ext cx="8583912" cy="1829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61358" y="1874141"/>
            <a:ext cx="8583912" cy="1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2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15938</TotalTime>
  <Words>2081</Words>
  <Application>Microsoft Office PowerPoint</Application>
  <PresentationFormat>Экран (16:9)</PresentationFormat>
  <Paragraphs>223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 2017/2018</dc:title>
  <dc:creator>Лопашук ГВ</dc:creator>
  <cp:lastModifiedBy>shapovalovanr</cp:lastModifiedBy>
  <cp:revision>884</cp:revision>
  <cp:lastPrinted>2020-08-25T11:13:54Z</cp:lastPrinted>
  <dcterms:created xsi:type="dcterms:W3CDTF">2017-07-28T05:35:29Z</dcterms:created>
  <dcterms:modified xsi:type="dcterms:W3CDTF">2020-08-26T00:23:34Z</dcterms:modified>
</cp:coreProperties>
</file>